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2"/>
  </p:handoutMasterIdLst>
  <p:sldIdLst>
    <p:sldId id="257" r:id="rId3"/>
    <p:sldId id="263" r:id="rId4"/>
    <p:sldId id="291" r:id="rId5"/>
    <p:sldId id="295" r:id="rId7"/>
    <p:sldId id="297" r:id="rId8"/>
    <p:sldId id="299" r:id="rId9"/>
    <p:sldId id="308" r:id="rId10"/>
    <p:sldId id="309" r:id="rId11"/>
    <p:sldId id="310" r:id="rId12"/>
    <p:sldId id="258" r:id="rId13"/>
    <p:sldId id="300" r:id="rId14"/>
    <p:sldId id="261" r:id="rId15"/>
    <p:sldId id="301" r:id="rId16"/>
    <p:sldId id="302" r:id="rId17"/>
    <p:sldId id="305" r:id="rId18"/>
    <p:sldId id="306" r:id="rId19"/>
    <p:sldId id="307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BFC"/>
    <a:srgbClr val="F9B105"/>
    <a:srgbClr val="FFF8B7"/>
    <a:srgbClr val="FFF1B7"/>
    <a:srgbClr val="DFEDFE"/>
    <a:srgbClr val="FEDB5E"/>
    <a:srgbClr val="C2DCFC"/>
    <a:srgbClr val="5DB1FB"/>
    <a:srgbClr val="D9DCDE"/>
    <a:srgbClr val="D8E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8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78" y="273"/>
      </p:cViewPr>
      <p:guideLst>
        <p:guide orient="horz" pos="2184"/>
        <p:guide pos="38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C0495-4F21-4411-A60E-A6F762AE11AD}" type="datetimeFigureOut">
              <a:rPr lang="en-ID" smtClean="0"/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EADC2-B7E6-4ABD-A5A4-5F82690D6F8A}" type="slidenum">
              <a:rPr lang="en-ID" smtClean="0"/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98552" y="991518"/>
            <a:ext cx="3375143" cy="4799905"/>
          </a:xfrm>
          <a:custGeom>
            <a:avLst/>
            <a:gdLst>
              <a:gd name="connsiteX0" fmla="*/ 55757 w 3375143"/>
              <a:gd name="connsiteY0" fmla="*/ 0 h 4799905"/>
              <a:gd name="connsiteX1" fmla="*/ 3319386 w 3375143"/>
              <a:gd name="connsiteY1" fmla="*/ 0 h 4799905"/>
              <a:gd name="connsiteX2" fmla="*/ 3375143 w 3375143"/>
              <a:gd name="connsiteY2" fmla="*/ 55757 h 4799905"/>
              <a:gd name="connsiteX3" fmla="*/ 3375143 w 3375143"/>
              <a:gd name="connsiteY3" fmla="*/ 4744148 h 4799905"/>
              <a:gd name="connsiteX4" fmla="*/ 3319386 w 3375143"/>
              <a:gd name="connsiteY4" fmla="*/ 4799905 h 4799905"/>
              <a:gd name="connsiteX5" fmla="*/ 55757 w 3375143"/>
              <a:gd name="connsiteY5" fmla="*/ 4799905 h 4799905"/>
              <a:gd name="connsiteX6" fmla="*/ 0 w 3375143"/>
              <a:gd name="connsiteY6" fmla="*/ 4744148 h 4799905"/>
              <a:gd name="connsiteX7" fmla="*/ 0 w 3375143"/>
              <a:gd name="connsiteY7" fmla="*/ 55757 h 4799905"/>
              <a:gd name="connsiteX8" fmla="*/ 55757 w 3375143"/>
              <a:gd name="connsiteY8" fmla="*/ 0 h 479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5143" h="4799905">
                <a:moveTo>
                  <a:pt x="55757" y="0"/>
                </a:moveTo>
                <a:lnTo>
                  <a:pt x="3319386" y="0"/>
                </a:lnTo>
                <a:cubicBezTo>
                  <a:pt x="3350180" y="0"/>
                  <a:pt x="3375143" y="24963"/>
                  <a:pt x="3375143" y="55757"/>
                </a:cubicBezTo>
                <a:lnTo>
                  <a:pt x="3375143" y="4744148"/>
                </a:lnTo>
                <a:cubicBezTo>
                  <a:pt x="3375143" y="4774942"/>
                  <a:pt x="3350180" y="4799905"/>
                  <a:pt x="3319386" y="4799905"/>
                </a:cubicBezTo>
                <a:lnTo>
                  <a:pt x="55757" y="4799905"/>
                </a:lnTo>
                <a:cubicBezTo>
                  <a:pt x="24963" y="4799905"/>
                  <a:pt x="0" y="4774942"/>
                  <a:pt x="0" y="4744148"/>
                </a:cubicBezTo>
                <a:lnTo>
                  <a:pt x="0" y="55757"/>
                </a:lnTo>
                <a:cubicBezTo>
                  <a:pt x="0" y="24963"/>
                  <a:pt x="24963" y="0"/>
                  <a:pt x="557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6_1"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0" name="Google Shape;2540;p17"/>
          <p:cNvSpPr txBox="1">
            <a:spLocks noGrp="1"/>
          </p:cNvSpPr>
          <p:nvPr>
            <p:ph type="subTitle" idx="1"/>
          </p:nvPr>
        </p:nvSpPr>
        <p:spPr>
          <a:xfrm>
            <a:off x="4259467" y="2958445"/>
            <a:ext cx="36792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5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2541" name="Google Shape;2541;p17"/>
          <p:cNvSpPr txBox="1">
            <a:spLocks noGrp="1"/>
          </p:cNvSpPr>
          <p:nvPr>
            <p:ph type="subTitle" idx="2"/>
          </p:nvPr>
        </p:nvSpPr>
        <p:spPr>
          <a:xfrm>
            <a:off x="7554675" y="2958445"/>
            <a:ext cx="36792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5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2542" name="Google Shape;2542;p17"/>
          <p:cNvSpPr txBox="1">
            <a:spLocks noGrp="1"/>
          </p:cNvSpPr>
          <p:nvPr>
            <p:ph type="subTitle" idx="3"/>
          </p:nvPr>
        </p:nvSpPr>
        <p:spPr>
          <a:xfrm>
            <a:off x="953167" y="2958445"/>
            <a:ext cx="36792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5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2543" name="Google Shape;2543;p17"/>
          <p:cNvSpPr txBox="1">
            <a:spLocks noGrp="1"/>
          </p:cNvSpPr>
          <p:nvPr>
            <p:ph type="subTitle" idx="4"/>
          </p:nvPr>
        </p:nvSpPr>
        <p:spPr>
          <a:xfrm>
            <a:off x="4428267" y="3553891"/>
            <a:ext cx="3341600" cy="14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latin typeface="Saturday Sans Regular" charset="0"/>
                <a:sym typeface="Saturday Sans Regular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2544" name="Google Shape;2544;p17"/>
          <p:cNvSpPr txBox="1">
            <a:spLocks noGrp="1"/>
          </p:cNvSpPr>
          <p:nvPr>
            <p:ph type="subTitle" idx="5"/>
          </p:nvPr>
        </p:nvSpPr>
        <p:spPr>
          <a:xfrm>
            <a:off x="7723475" y="3553891"/>
            <a:ext cx="3341600" cy="14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latin typeface="Saturday Sans Regular" charset="0"/>
                <a:sym typeface="Saturday Sans Regular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2545" name="Google Shape;2545;p17"/>
          <p:cNvSpPr txBox="1">
            <a:spLocks noGrp="1"/>
          </p:cNvSpPr>
          <p:nvPr>
            <p:ph type="subTitle" idx="6"/>
          </p:nvPr>
        </p:nvSpPr>
        <p:spPr>
          <a:xfrm>
            <a:off x="1121967" y="3553891"/>
            <a:ext cx="3341600" cy="14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latin typeface="Saturday Sans Regular" charset="0"/>
                <a:sym typeface="Saturday Sans Regular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/>
        </p:txBody>
      </p:sp>
      <p:grpSp>
        <p:nvGrpSpPr>
          <p:cNvPr id="2546" name="Google Shape;2546;p17"/>
          <p:cNvGrpSpPr/>
          <p:nvPr/>
        </p:nvGrpSpPr>
        <p:grpSpPr>
          <a:xfrm>
            <a:off x="10694033" y="5956151"/>
            <a:ext cx="2808667" cy="796633"/>
            <a:chOff x="-2810250" y="3572525"/>
            <a:chExt cx="2106500" cy="597475"/>
          </a:xfrm>
        </p:grpSpPr>
        <p:sp>
          <p:nvSpPr>
            <p:cNvPr id="2547" name="Google Shape;2547;p1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  <p:pic>
        <p:nvPicPr>
          <p:cNvPr id="2657" name="Google Shape;2657;p17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494368" y="865425"/>
            <a:ext cx="3493332" cy="62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17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-1391565" y="6044192"/>
            <a:ext cx="3493332" cy="620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9" name="Google Shape;2659;p17"/>
          <p:cNvGrpSpPr/>
          <p:nvPr/>
        </p:nvGrpSpPr>
        <p:grpSpPr>
          <a:xfrm>
            <a:off x="-706900" y="717717"/>
            <a:ext cx="2808667" cy="796633"/>
            <a:chOff x="-2810250" y="3572525"/>
            <a:chExt cx="2106500" cy="597475"/>
          </a:xfrm>
        </p:grpSpPr>
        <p:sp>
          <p:nvSpPr>
            <p:cNvPr id="2660" name="Google Shape;2660;p1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  <p:sp>
        <p:nvSpPr>
          <p:cNvPr id="2770" name="Google Shape;2770;p17"/>
          <p:cNvSpPr txBox="1">
            <a:spLocks noGrp="1"/>
          </p:cNvSpPr>
          <p:nvPr>
            <p:ph type="title"/>
          </p:nvPr>
        </p:nvSpPr>
        <p:spPr>
          <a:xfrm>
            <a:off x="955400" y="874100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5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ONE_COLUMN_TEXT_1_1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5"/>
          <p:cNvSpPr txBox="1">
            <a:spLocks noGrp="1"/>
          </p:cNvSpPr>
          <p:nvPr>
            <p:ph type="title"/>
          </p:nvPr>
        </p:nvSpPr>
        <p:spPr>
          <a:xfrm>
            <a:off x="774552" y="1674017"/>
            <a:ext cx="5864400" cy="2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129" name="Google Shape;2129;p15"/>
          <p:cNvSpPr txBox="1">
            <a:spLocks noGrp="1"/>
          </p:cNvSpPr>
          <p:nvPr>
            <p:ph type="body" idx="1"/>
          </p:nvPr>
        </p:nvSpPr>
        <p:spPr>
          <a:xfrm>
            <a:off x="1239552" y="4264784"/>
            <a:ext cx="4934400" cy="12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5">
                <a:latin typeface="Saturday Sans Regular" charset="0"/>
                <a:sym typeface="Saturday Sans Regular" charset="0"/>
              </a:defRPr>
            </a:lvl1pPr>
            <a:lvl2pPr marL="1219200" lvl="1" indent="-406400" rtl="0">
              <a:spcBef>
                <a:spcPct val="42700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 rtl="0">
              <a:spcBef>
                <a:spcPct val="4270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 rtl="0">
              <a:spcBef>
                <a:spcPct val="42700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 rtl="0">
              <a:spcBef>
                <a:spcPct val="42700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 rtl="0">
              <a:spcBef>
                <a:spcPct val="42700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 rtl="0">
              <a:spcBef>
                <a:spcPct val="42700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 rtl="0">
              <a:spcBef>
                <a:spcPct val="42700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 rtl="0">
              <a:spcBef>
                <a:spcPct val="427000"/>
              </a:spcBef>
              <a:spcAft>
                <a:spcPts val="1600"/>
              </a:spcAft>
              <a:buSzPts val="1200"/>
              <a:buChar char="■"/>
              <a:defRPr sz="1600"/>
            </a:lvl9pPr>
          </a:lstStyle>
          <a:p/>
        </p:txBody>
      </p:sp>
      <p:grpSp>
        <p:nvGrpSpPr>
          <p:cNvPr id="2130" name="Google Shape;2130;p15"/>
          <p:cNvGrpSpPr/>
          <p:nvPr/>
        </p:nvGrpSpPr>
        <p:grpSpPr>
          <a:xfrm>
            <a:off x="-1037800" y="802100"/>
            <a:ext cx="2808667" cy="796633"/>
            <a:chOff x="-2810250" y="3572525"/>
            <a:chExt cx="2106500" cy="597475"/>
          </a:xfrm>
        </p:grpSpPr>
        <p:sp>
          <p:nvSpPr>
            <p:cNvPr id="2131" name="Google Shape;2131;p1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6" name="Google Shape;2156;p1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1" name="Google Shape;2191;p1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2" name="Google Shape;2192;p1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3" name="Google Shape;2193;p1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4" name="Google Shape;2194;p1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5" name="Google Shape;2195;p1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6" name="Google Shape;2196;p1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7" name="Google Shape;2197;p1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8" name="Google Shape;2198;p1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199" name="Google Shape;2199;p1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0" name="Google Shape;2200;p1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1" name="Google Shape;2201;p1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2" name="Google Shape;2202;p1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3" name="Google Shape;2203;p1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4" name="Google Shape;2204;p1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5" name="Google Shape;2205;p1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6" name="Google Shape;2206;p1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7" name="Google Shape;2207;p1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8" name="Google Shape;2208;p1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1" name="Google Shape;2211;p1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2" name="Google Shape;2212;p1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3" name="Google Shape;2213;p1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4" name="Google Shape;2214;p1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5" name="Google Shape;2215;p1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6" name="Google Shape;2216;p1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7" name="Google Shape;2217;p1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8" name="Google Shape;2218;p1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19" name="Google Shape;2219;p1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0" name="Google Shape;2220;p1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1" name="Google Shape;2221;p1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2" name="Google Shape;2222;p1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3" name="Google Shape;2223;p1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4" name="Google Shape;2224;p1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5" name="Google Shape;2225;p1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6" name="Google Shape;2226;p1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7" name="Google Shape;2227;p1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8" name="Google Shape;2228;p1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29" name="Google Shape;2229;p1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0" name="Google Shape;2230;p1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1" name="Google Shape;2231;p1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2" name="Google Shape;2232;p1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3" name="Google Shape;2233;p1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4" name="Google Shape;2234;p1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5" name="Google Shape;2235;p1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6" name="Google Shape;2236;p1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7" name="Google Shape;2237;p1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8" name="Google Shape;2238;p1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39" name="Google Shape;2239;p1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40" name="Google Shape;2240;p1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  <p:grpSp>
        <p:nvGrpSpPr>
          <p:cNvPr id="2241" name="Google Shape;2241;p15"/>
          <p:cNvGrpSpPr/>
          <p:nvPr/>
        </p:nvGrpSpPr>
        <p:grpSpPr>
          <a:xfrm>
            <a:off x="10009333" y="6162700"/>
            <a:ext cx="2182667" cy="695300"/>
            <a:chOff x="-4380075" y="3780200"/>
            <a:chExt cx="1637000" cy="521475"/>
          </a:xfrm>
        </p:grpSpPr>
        <p:sp>
          <p:nvSpPr>
            <p:cNvPr id="2242" name="Google Shape;2242;p15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43" name="Google Shape;2243;p15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44" name="Google Shape;2244;p15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45" name="Google Shape;2245;p15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46" name="Google Shape;2246;p15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47" name="Google Shape;2247;p15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48" name="Google Shape;2248;p15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49" name="Google Shape;2249;p15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0" name="Google Shape;2250;p15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1" name="Google Shape;2251;p15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2" name="Google Shape;2252;p15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3" name="Google Shape;2253;p15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4" name="Google Shape;2254;p15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5" name="Google Shape;2255;p15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6" name="Google Shape;2256;p15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7" name="Google Shape;2257;p15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69" name="Google Shape;2269;p15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1" name="Google Shape;2271;p15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2" name="Google Shape;2272;p15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16"/>
          <p:cNvSpPr txBox="1">
            <a:spLocks noGrp="1"/>
          </p:cNvSpPr>
          <p:nvPr>
            <p:ph type="subTitle" idx="1"/>
          </p:nvPr>
        </p:nvSpPr>
        <p:spPr>
          <a:xfrm>
            <a:off x="1732348" y="2303849"/>
            <a:ext cx="8715600" cy="1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65">
                <a:latin typeface="Saturday Sans Regular" charset="0"/>
                <a:sym typeface="Saturday Sans Regular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2313" name="Google Shape;2313;p16"/>
          <p:cNvSpPr txBox="1">
            <a:spLocks noGrp="1"/>
          </p:cNvSpPr>
          <p:nvPr>
            <p:ph type="ctrTitle"/>
          </p:nvPr>
        </p:nvSpPr>
        <p:spPr>
          <a:xfrm>
            <a:off x="6681233" y="4143116"/>
            <a:ext cx="37668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266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/>
        </p:txBody>
      </p:sp>
      <p:grpSp>
        <p:nvGrpSpPr>
          <p:cNvPr id="2314" name="Google Shape;2314;p16"/>
          <p:cNvGrpSpPr/>
          <p:nvPr/>
        </p:nvGrpSpPr>
        <p:grpSpPr>
          <a:xfrm>
            <a:off x="0" y="6138000"/>
            <a:ext cx="2808667" cy="796633"/>
            <a:chOff x="-2810250" y="3572525"/>
            <a:chExt cx="2106500" cy="597475"/>
          </a:xfrm>
        </p:grpSpPr>
        <p:sp>
          <p:nvSpPr>
            <p:cNvPr id="2315" name="Google Shape;2315;p1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16" name="Google Shape;2316;p1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17" name="Google Shape;2317;p1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6" name="Google Shape;2326;p1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7" name="Google Shape;2327;p1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4" name="Google Shape;2344;p1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5" name="Google Shape;2345;p1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6" name="Google Shape;2346;p1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7" name="Google Shape;2347;p1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8" name="Google Shape;2348;p1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0" name="Google Shape;2360;p1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2" name="Google Shape;2362;p1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3" name="Google Shape;2363;p1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4" name="Google Shape;2364;p1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5" name="Google Shape;2365;p1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79" name="Google Shape;2379;p1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0" name="Google Shape;2380;p1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2" name="Google Shape;2382;p1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3" name="Google Shape;2383;p1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5" name="Google Shape;2385;p1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6" name="Google Shape;2386;p1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4" name="Google Shape;2404;p1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5" name="Google Shape;2405;p1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6" name="Google Shape;2406;p1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7" name="Google Shape;2407;p1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0" name="Google Shape;2410;p1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5" name="Google Shape;2415;p1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6" name="Google Shape;2416;p1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7" name="Google Shape;2417;p1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8" name="Google Shape;2418;p1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19" name="Google Shape;2419;p1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20" name="Google Shape;2420;p1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21" name="Google Shape;2421;p1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22" name="Google Shape;2422;p1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23" name="Google Shape;2423;p1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24" name="Google Shape;2424;p1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  <p:grpSp>
        <p:nvGrpSpPr>
          <p:cNvPr id="2425" name="Google Shape;2425;p16"/>
          <p:cNvGrpSpPr/>
          <p:nvPr/>
        </p:nvGrpSpPr>
        <p:grpSpPr>
          <a:xfrm flipH="1">
            <a:off x="10261600" y="734133"/>
            <a:ext cx="2808667" cy="796633"/>
            <a:chOff x="-2810250" y="3572525"/>
            <a:chExt cx="2106500" cy="597475"/>
          </a:xfrm>
        </p:grpSpPr>
        <p:sp>
          <p:nvSpPr>
            <p:cNvPr id="2426" name="Google Shape;2426;p1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27" name="Google Shape;2427;p1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28" name="Google Shape;2428;p1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29" name="Google Shape;2429;p1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0" name="Google Shape;2430;p1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1" name="Google Shape;2431;p1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2" name="Google Shape;2432;p1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3" name="Google Shape;2433;p1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4" name="Google Shape;2434;p1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5" name="Google Shape;2435;p1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1" name="Google Shape;2441;p1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2" name="Google Shape;2442;p1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3" name="Google Shape;2443;p1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4" name="Google Shape;2444;p1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5" name="Google Shape;2445;p1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7" name="Google Shape;2447;p1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8" name="Google Shape;2448;p1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49" name="Google Shape;2449;p1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0" name="Google Shape;2460;p1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1" name="Google Shape;2461;p1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5" name="Google Shape;2465;p1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6" name="Google Shape;2466;p1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7" name="Google Shape;2467;p1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8" name="Google Shape;2468;p1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0" name="Google Shape;2470;p1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1" name="Google Shape;2471;p1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2" name="Google Shape;2472;p1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3" name="Google Shape;2473;p1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4" name="Google Shape;2474;p1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5" name="Google Shape;2475;p1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6" name="Google Shape;2476;p1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7" name="Google Shape;2477;p1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8" name="Google Shape;2478;p1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79" name="Google Shape;2479;p1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0" name="Google Shape;2480;p1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1" name="Google Shape;2481;p1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2" name="Google Shape;2482;p1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3" name="Google Shape;2483;p1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89" name="Google Shape;2489;p1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0" name="Google Shape;2490;p1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1" name="Google Shape;2491;p1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2" name="Google Shape;2492;p1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3" name="Google Shape;2493;p1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4" name="Google Shape;2494;p1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5" name="Google Shape;2495;p1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6" name="Google Shape;2496;p1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1" name="Google Shape;2501;p1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2" name="Google Shape;2512;p1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3" name="Google Shape;2513;p1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4" name="Google Shape;2514;p1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5" name="Google Shape;2515;p1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6" name="Google Shape;2516;p1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7" name="Google Shape;2517;p1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8" name="Google Shape;2518;p1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19" name="Google Shape;2519;p1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1" name="Google Shape;2521;p1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2" name="Google Shape;2522;p1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3" name="Google Shape;2523;p1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4" name="Google Shape;2524;p1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5" name="Google Shape;2525;p1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6" name="Google Shape;2526;p1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7" name="Google Shape;2527;p1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8" name="Google Shape;2528;p1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29" name="Google Shape;2529;p1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30" name="Google Shape;2530;p1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31" name="Google Shape;2531;p1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32" name="Google Shape;2532;p1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33" name="Google Shape;2533;p1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34" name="Google Shape;2534;p1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2535" name="Google Shape;2535;p1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  <p:pic>
        <p:nvPicPr>
          <p:cNvPr id="2536" name="Google Shape;2536;p16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-2976215">
            <a:off x="9178495" y="5085120"/>
            <a:ext cx="3685200" cy="241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6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3667399">
            <a:off x="-215424" y="-1933705"/>
            <a:ext cx="2616717" cy="495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6"/>
          <p:cNvGrpSpPr/>
          <p:nvPr/>
        </p:nvGrpSpPr>
        <p:grpSpPr>
          <a:xfrm>
            <a:off x="-1580183" y="1121233"/>
            <a:ext cx="2808667" cy="796633"/>
            <a:chOff x="-2810250" y="3572525"/>
            <a:chExt cx="2106500" cy="597475"/>
          </a:xfrm>
        </p:grpSpPr>
        <p:sp>
          <p:nvSpPr>
            <p:cNvPr id="691" name="Google Shape;691;p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rgbClr val="FFCF60">
                <a:alpha val="352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  <p:grpSp>
        <p:nvGrpSpPr>
          <p:cNvPr id="801" name="Google Shape;801;p6"/>
          <p:cNvGrpSpPr/>
          <p:nvPr/>
        </p:nvGrpSpPr>
        <p:grpSpPr>
          <a:xfrm>
            <a:off x="10318651" y="5984333"/>
            <a:ext cx="2182667" cy="695300"/>
            <a:chOff x="-4380075" y="3780200"/>
            <a:chExt cx="1637000" cy="521475"/>
          </a:xfrm>
        </p:grpSpPr>
        <p:sp>
          <p:nvSpPr>
            <p:cNvPr id="802" name="Google Shape;802;p6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  <p:pic>
        <p:nvPicPr>
          <p:cNvPr id="870" name="Google Shape;870;p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9827548" y="442384"/>
            <a:ext cx="4724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"/>
          <p:cNvPicPr preferRelativeResize="0"/>
          <p:nvPr/>
        </p:nvPicPr>
        <p:blipFill rotWithShape="1">
          <a:blip r:embed="rId4">
            <a:alphaModFix amt="58000"/>
          </a:blip>
          <a:srcRect l="6060" r="-6059"/>
          <a:stretch>
            <a:fillRect/>
          </a:stretch>
        </p:blipFill>
        <p:spPr>
          <a:xfrm>
            <a:off x="-1396500" y="6182149"/>
            <a:ext cx="5057368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"/>
          <p:cNvSpPr txBox="1">
            <a:spLocks noGrp="1"/>
          </p:cNvSpPr>
          <p:nvPr>
            <p:ph type="title"/>
          </p:nvPr>
        </p:nvSpPr>
        <p:spPr>
          <a:xfrm>
            <a:off x="955400" y="874100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5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6" name="Google Shape;6136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7" name="Google Shape;6137;p34"/>
          <p:cNvSpPr txBox="1">
            <a:spLocks noGrp="1"/>
          </p:cNvSpPr>
          <p:nvPr>
            <p:ph type="subTitle" idx="1"/>
          </p:nvPr>
        </p:nvSpPr>
        <p:spPr>
          <a:xfrm>
            <a:off x="4528919" y="4205300"/>
            <a:ext cx="51428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>
                <a:latin typeface="Saturday Sans Regular" charset="0"/>
                <a:sym typeface="Saturday Sans Regular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6138" name="Google Shape;6138;p34"/>
          <p:cNvSpPr txBox="1">
            <a:spLocks noGrp="1"/>
          </p:cNvSpPr>
          <p:nvPr>
            <p:ph type="title"/>
          </p:nvPr>
        </p:nvSpPr>
        <p:spPr>
          <a:xfrm>
            <a:off x="953167" y="862200"/>
            <a:ext cx="10285600" cy="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5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39" name="Google Shape;6139;p34"/>
          <p:cNvGrpSpPr/>
          <p:nvPr/>
        </p:nvGrpSpPr>
        <p:grpSpPr>
          <a:xfrm>
            <a:off x="-1256567" y="862084"/>
            <a:ext cx="2808667" cy="796633"/>
            <a:chOff x="-2810250" y="3572525"/>
            <a:chExt cx="2106500" cy="597475"/>
          </a:xfrm>
        </p:grpSpPr>
        <p:sp>
          <p:nvSpPr>
            <p:cNvPr id="6140" name="Google Shape;6140;p3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41" name="Google Shape;6141;p3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42" name="Google Shape;6142;p3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43" name="Google Shape;6143;p3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44" name="Google Shape;6144;p3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45" name="Google Shape;6145;p3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46" name="Google Shape;6146;p3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47" name="Google Shape;6147;p3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48" name="Google Shape;6148;p3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49" name="Google Shape;6149;p3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0" name="Google Shape;6150;p3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1" name="Google Shape;6151;p3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2" name="Google Shape;6152;p3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3" name="Google Shape;6153;p3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4" name="Google Shape;6154;p3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5" name="Google Shape;6155;p3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6" name="Google Shape;6156;p3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7" name="Google Shape;6157;p3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8" name="Google Shape;6158;p3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59" name="Google Shape;6159;p3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0" name="Google Shape;6160;p3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1" name="Google Shape;6161;p3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2" name="Google Shape;6162;p3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3" name="Google Shape;6163;p3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4" name="Google Shape;6164;p3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5" name="Google Shape;6165;p3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6" name="Google Shape;6166;p3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7" name="Google Shape;6167;p3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8" name="Google Shape;6168;p3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69" name="Google Shape;6169;p3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0" name="Google Shape;6170;p3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1" name="Google Shape;6171;p3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2" name="Google Shape;6172;p3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3" name="Google Shape;6173;p3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4" name="Google Shape;6174;p3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5" name="Google Shape;6175;p3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6" name="Google Shape;6176;p3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7" name="Google Shape;6177;p3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8" name="Google Shape;6178;p3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79" name="Google Shape;6179;p3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0" name="Google Shape;6180;p3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1" name="Google Shape;6181;p3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2" name="Google Shape;6182;p3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3" name="Google Shape;6183;p3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4" name="Google Shape;6184;p3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5" name="Google Shape;6185;p3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6" name="Google Shape;6186;p3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7" name="Google Shape;6187;p3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8" name="Google Shape;6188;p3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89" name="Google Shape;6189;p3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0" name="Google Shape;6190;p3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1" name="Google Shape;6191;p3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2" name="Google Shape;6192;p3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3" name="Google Shape;6193;p3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4" name="Google Shape;6194;p3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5" name="Google Shape;6195;p3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6" name="Google Shape;6196;p3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7" name="Google Shape;6197;p3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8" name="Google Shape;6198;p3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199" name="Google Shape;6199;p3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0" name="Google Shape;6200;p3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1" name="Google Shape;6201;p3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2" name="Google Shape;6202;p3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3" name="Google Shape;6203;p3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4" name="Google Shape;6204;p3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5" name="Google Shape;6205;p3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6" name="Google Shape;6206;p3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7" name="Google Shape;6207;p3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8" name="Google Shape;6208;p3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09" name="Google Shape;6209;p3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0" name="Google Shape;6210;p3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1" name="Google Shape;6211;p3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2" name="Google Shape;6212;p3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3" name="Google Shape;6213;p3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4" name="Google Shape;6214;p3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5" name="Google Shape;6215;p3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6" name="Google Shape;6216;p3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7" name="Google Shape;6217;p3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8" name="Google Shape;6218;p3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19" name="Google Shape;6219;p3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0" name="Google Shape;6220;p3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1" name="Google Shape;6221;p3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2" name="Google Shape;6222;p3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3" name="Google Shape;6223;p3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4" name="Google Shape;6224;p3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5" name="Google Shape;6225;p3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6" name="Google Shape;6226;p3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7" name="Google Shape;6227;p3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8" name="Google Shape;6228;p3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29" name="Google Shape;6229;p3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0" name="Google Shape;6230;p3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1" name="Google Shape;6231;p3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2" name="Google Shape;6232;p3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3" name="Google Shape;6233;p3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4" name="Google Shape;6234;p3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5" name="Google Shape;6235;p3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6" name="Google Shape;6236;p3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7" name="Google Shape;6237;p3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8" name="Google Shape;6238;p3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39" name="Google Shape;6239;p3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0" name="Google Shape;6240;p3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1" name="Google Shape;6241;p3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2" name="Google Shape;6242;p3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3" name="Google Shape;6243;p3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4" name="Google Shape;6244;p3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5" name="Google Shape;6245;p3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6" name="Google Shape;6246;p3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7" name="Google Shape;6247;p3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8" name="Google Shape;6248;p3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49" name="Google Shape;6249;p3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rgbClr val="FF7884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  <p:grpSp>
        <p:nvGrpSpPr>
          <p:cNvPr id="6250" name="Google Shape;6250;p34"/>
          <p:cNvGrpSpPr/>
          <p:nvPr/>
        </p:nvGrpSpPr>
        <p:grpSpPr>
          <a:xfrm>
            <a:off x="10850400" y="5984333"/>
            <a:ext cx="2182667" cy="695300"/>
            <a:chOff x="-4380075" y="3780200"/>
            <a:chExt cx="1637000" cy="521475"/>
          </a:xfrm>
        </p:grpSpPr>
        <p:sp>
          <p:nvSpPr>
            <p:cNvPr id="6251" name="Google Shape;6251;p34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52" name="Google Shape;6252;p34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53" name="Google Shape;6253;p34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54" name="Google Shape;6254;p34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55" name="Google Shape;6255;p34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56" name="Google Shape;6256;p34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57" name="Google Shape;6257;p34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58" name="Google Shape;6258;p34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59" name="Google Shape;6259;p34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0" name="Google Shape;6260;p34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1" name="Google Shape;6261;p34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2" name="Google Shape;6262;p34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3" name="Google Shape;6263;p34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4" name="Google Shape;6264;p34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5" name="Google Shape;6265;p34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6" name="Google Shape;6266;p34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7" name="Google Shape;6267;p34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8" name="Google Shape;6268;p34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69" name="Google Shape;6269;p34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0" name="Google Shape;6270;p34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1" name="Google Shape;6271;p34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2" name="Google Shape;6272;p34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3" name="Google Shape;6273;p34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4" name="Google Shape;6274;p34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5" name="Google Shape;6275;p34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6" name="Google Shape;6276;p34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7" name="Google Shape;6277;p34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8" name="Google Shape;6278;p34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79" name="Google Shape;6279;p34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0" name="Google Shape;6280;p34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1" name="Google Shape;6281;p34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2" name="Google Shape;6282;p34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3" name="Google Shape;6283;p34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4" name="Google Shape;6284;p34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5" name="Google Shape;6285;p34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6" name="Google Shape;6286;p34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7" name="Google Shape;6287;p34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8" name="Google Shape;6288;p34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89" name="Google Shape;6289;p34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0" name="Google Shape;6290;p34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1" name="Google Shape;6291;p34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2" name="Google Shape;6292;p34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3" name="Google Shape;6293;p34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4" name="Google Shape;6294;p34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5" name="Google Shape;6295;p34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6" name="Google Shape;6296;p34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7" name="Google Shape;6297;p34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8" name="Google Shape;6298;p34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299" name="Google Shape;6299;p34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0" name="Google Shape;6300;p34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1" name="Google Shape;6301;p34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2" name="Google Shape;6302;p34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3" name="Google Shape;6303;p34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4" name="Google Shape;6304;p34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5" name="Google Shape;6305;p34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6" name="Google Shape;6306;p34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7" name="Google Shape;6307;p34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8" name="Google Shape;6308;p34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09" name="Google Shape;6309;p34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10" name="Google Shape;6310;p34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11" name="Google Shape;6311;p34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12" name="Google Shape;6312;p34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13" name="Google Shape;6313;p34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14" name="Google Shape;6314;p34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15" name="Google Shape;6315;p34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16" name="Google Shape;6316;p34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17" name="Google Shape;6317;p34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  <p:sp>
          <p:nvSpPr>
            <p:cNvPr id="6318" name="Google Shape;6318;p34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rgbClr val="81C7C7">
                <a:alpha val="33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Saturday Sans Regular" charset="0"/>
                <a:sym typeface="Saturday Sans Regular" charset="0"/>
              </a:endParaRPr>
            </a:p>
          </p:txBody>
        </p:sp>
      </p:grpSp>
      <p:pic>
        <p:nvPicPr>
          <p:cNvPr id="6319" name="Google Shape;6319;p34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24">
            <a:off x="-1924984" y="4645676"/>
            <a:ext cx="3685203" cy="295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0" name="Google Shape;6320;p34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-10338121">
            <a:off x="9673165" y="-759257"/>
            <a:ext cx="3685203" cy="295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321" name="Google Shape;6321;p34"/>
          <p:cNvSpPr txBox="1">
            <a:spLocks noGrp="1"/>
          </p:cNvSpPr>
          <p:nvPr>
            <p:ph type="title" idx="2" hasCustomPrompt="1"/>
          </p:nvPr>
        </p:nvSpPr>
        <p:spPr>
          <a:xfrm>
            <a:off x="2909867" y="2380600"/>
            <a:ext cx="1057200" cy="10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322" name="Google Shape;6322;p34"/>
          <p:cNvSpPr txBox="1">
            <a:spLocks noGrp="1"/>
          </p:cNvSpPr>
          <p:nvPr>
            <p:ph type="subTitle" idx="3"/>
          </p:nvPr>
        </p:nvSpPr>
        <p:spPr>
          <a:xfrm>
            <a:off x="4516833" y="2055000"/>
            <a:ext cx="51428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>
                <a:latin typeface="Saturday Sans Regular" charset="0"/>
                <a:sym typeface="Saturday Sans Regular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6323" name="Google Shape;6323;p34"/>
          <p:cNvSpPr txBox="1">
            <a:spLocks noGrp="1"/>
          </p:cNvSpPr>
          <p:nvPr>
            <p:ph type="title" idx="4" hasCustomPrompt="1"/>
          </p:nvPr>
        </p:nvSpPr>
        <p:spPr>
          <a:xfrm>
            <a:off x="2921936" y="4530900"/>
            <a:ext cx="1057200" cy="10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467600" y="1213644"/>
            <a:ext cx="4724400" cy="4430712"/>
          </a:xfrm>
          <a:custGeom>
            <a:avLst/>
            <a:gdLst>
              <a:gd name="connsiteX0" fmla="*/ 274217 w 4724400"/>
              <a:gd name="connsiteY0" fmla="*/ 0 h 4430712"/>
              <a:gd name="connsiteX1" fmla="*/ 3162300 w 4724400"/>
              <a:gd name="connsiteY1" fmla="*/ 0 h 4430712"/>
              <a:gd name="connsiteX2" fmla="*/ 4450183 w 4724400"/>
              <a:gd name="connsiteY2" fmla="*/ 0 h 4430712"/>
              <a:gd name="connsiteX3" fmla="*/ 4724400 w 4724400"/>
              <a:gd name="connsiteY3" fmla="*/ 0 h 4430712"/>
              <a:gd name="connsiteX4" fmla="*/ 4724400 w 4724400"/>
              <a:gd name="connsiteY4" fmla="*/ 274217 h 4430712"/>
              <a:gd name="connsiteX5" fmla="*/ 4724400 w 4724400"/>
              <a:gd name="connsiteY5" fmla="*/ 4156495 h 4430712"/>
              <a:gd name="connsiteX6" fmla="*/ 4724400 w 4724400"/>
              <a:gd name="connsiteY6" fmla="*/ 4430712 h 4430712"/>
              <a:gd name="connsiteX7" fmla="*/ 4450183 w 4724400"/>
              <a:gd name="connsiteY7" fmla="*/ 4430712 h 4430712"/>
              <a:gd name="connsiteX8" fmla="*/ 3162300 w 4724400"/>
              <a:gd name="connsiteY8" fmla="*/ 4430712 h 4430712"/>
              <a:gd name="connsiteX9" fmla="*/ 274217 w 4724400"/>
              <a:gd name="connsiteY9" fmla="*/ 4430712 h 4430712"/>
              <a:gd name="connsiteX10" fmla="*/ 0 w 4724400"/>
              <a:gd name="connsiteY10" fmla="*/ 4156495 h 4430712"/>
              <a:gd name="connsiteX11" fmla="*/ 0 w 4724400"/>
              <a:gd name="connsiteY11" fmla="*/ 274217 h 4430712"/>
              <a:gd name="connsiteX12" fmla="*/ 274217 w 4724400"/>
              <a:gd name="connsiteY12" fmla="*/ 0 h 443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4400" h="4430712">
                <a:moveTo>
                  <a:pt x="274217" y="0"/>
                </a:moveTo>
                <a:lnTo>
                  <a:pt x="3162300" y="0"/>
                </a:lnTo>
                <a:lnTo>
                  <a:pt x="4450183" y="0"/>
                </a:lnTo>
                <a:lnTo>
                  <a:pt x="4724400" y="0"/>
                </a:lnTo>
                <a:lnTo>
                  <a:pt x="4724400" y="274217"/>
                </a:lnTo>
                <a:lnTo>
                  <a:pt x="4724400" y="4156495"/>
                </a:lnTo>
                <a:lnTo>
                  <a:pt x="4724400" y="4430712"/>
                </a:lnTo>
                <a:lnTo>
                  <a:pt x="4450183" y="4430712"/>
                </a:lnTo>
                <a:lnTo>
                  <a:pt x="3162300" y="4430712"/>
                </a:lnTo>
                <a:lnTo>
                  <a:pt x="274217" y="4430712"/>
                </a:lnTo>
                <a:cubicBezTo>
                  <a:pt x="122771" y="4430712"/>
                  <a:pt x="0" y="4307941"/>
                  <a:pt x="0" y="4156495"/>
                </a:cubicBezTo>
                <a:lnTo>
                  <a:pt x="0" y="274217"/>
                </a:lnTo>
                <a:cubicBezTo>
                  <a:pt x="0" y="122771"/>
                  <a:pt x="122771" y="0"/>
                  <a:pt x="27421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489200" y="3125972"/>
            <a:ext cx="7213600" cy="3732028"/>
          </a:xfrm>
          <a:custGeom>
            <a:avLst/>
            <a:gdLst>
              <a:gd name="connsiteX0" fmla="*/ 0 w 7213600"/>
              <a:gd name="connsiteY0" fmla="*/ 0 h 4089400"/>
              <a:gd name="connsiteX1" fmla="*/ 7213600 w 7213600"/>
              <a:gd name="connsiteY1" fmla="*/ 0 h 4089400"/>
              <a:gd name="connsiteX2" fmla="*/ 7213600 w 7213600"/>
              <a:gd name="connsiteY2" fmla="*/ 4089400 h 4089400"/>
              <a:gd name="connsiteX3" fmla="*/ 0 w 7213600"/>
              <a:gd name="connsiteY3" fmla="*/ 4089400 h 408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3600" h="4089400">
                <a:moveTo>
                  <a:pt x="0" y="0"/>
                </a:moveTo>
                <a:lnTo>
                  <a:pt x="7213600" y="0"/>
                </a:lnTo>
                <a:lnTo>
                  <a:pt x="7213600" y="4089400"/>
                </a:lnTo>
                <a:lnTo>
                  <a:pt x="0" y="4089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7835901" y="549274"/>
            <a:ext cx="3660774" cy="5597525"/>
          </a:xfrm>
          <a:custGeom>
            <a:avLst/>
            <a:gdLst>
              <a:gd name="connsiteX0" fmla="*/ 242966 w 3660774"/>
              <a:gd name="connsiteY0" fmla="*/ 0 h 5597525"/>
              <a:gd name="connsiteX1" fmla="*/ 3417808 w 3660774"/>
              <a:gd name="connsiteY1" fmla="*/ 0 h 5597525"/>
              <a:gd name="connsiteX2" fmla="*/ 3660774 w 3660774"/>
              <a:gd name="connsiteY2" fmla="*/ 242966 h 5597525"/>
              <a:gd name="connsiteX3" fmla="*/ 3660774 w 3660774"/>
              <a:gd name="connsiteY3" fmla="*/ 5354559 h 5597525"/>
              <a:gd name="connsiteX4" fmla="*/ 3417808 w 3660774"/>
              <a:gd name="connsiteY4" fmla="*/ 5597525 h 5597525"/>
              <a:gd name="connsiteX5" fmla="*/ 242966 w 3660774"/>
              <a:gd name="connsiteY5" fmla="*/ 5597525 h 5597525"/>
              <a:gd name="connsiteX6" fmla="*/ 0 w 3660774"/>
              <a:gd name="connsiteY6" fmla="*/ 5354559 h 5597525"/>
              <a:gd name="connsiteX7" fmla="*/ 0 w 3660774"/>
              <a:gd name="connsiteY7" fmla="*/ 242966 h 5597525"/>
              <a:gd name="connsiteX8" fmla="*/ 242966 w 3660774"/>
              <a:gd name="connsiteY8" fmla="*/ 0 h 559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0774" h="5597525">
                <a:moveTo>
                  <a:pt x="242966" y="0"/>
                </a:moveTo>
                <a:lnTo>
                  <a:pt x="3417808" y="0"/>
                </a:lnTo>
                <a:cubicBezTo>
                  <a:pt x="3551994" y="0"/>
                  <a:pt x="3660774" y="108780"/>
                  <a:pt x="3660774" y="242966"/>
                </a:cubicBezTo>
                <a:lnTo>
                  <a:pt x="3660774" y="5354559"/>
                </a:lnTo>
                <a:cubicBezTo>
                  <a:pt x="3660774" y="5488745"/>
                  <a:pt x="3551994" y="5597525"/>
                  <a:pt x="3417808" y="5597525"/>
                </a:cubicBezTo>
                <a:lnTo>
                  <a:pt x="242966" y="5597525"/>
                </a:lnTo>
                <a:cubicBezTo>
                  <a:pt x="108780" y="5597525"/>
                  <a:pt x="0" y="5488745"/>
                  <a:pt x="0" y="5354559"/>
                </a:cubicBezTo>
                <a:lnTo>
                  <a:pt x="0" y="242966"/>
                </a:lnTo>
                <a:cubicBezTo>
                  <a:pt x="0" y="108780"/>
                  <a:pt x="108780" y="0"/>
                  <a:pt x="24296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790948" y="549275"/>
            <a:ext cx="3727451" cy="6308725"/>
          </a:xfrm>
          <a:custGeom>
            <a:avLst/>
            <a:gdLst>
              <a:gd name="connsiteX0" fmla="*/ 492341 w 3727451"/>
              <a:gd name="connsiteY0" fmla="*/ 0 h 6308725"/>
              <a:gd name="connsiteX1" fmla="*/ 3228763 w 3727451"/>
              <a:gd name="connsiteY1" fmla="*/ 0 h 6308725"/>
              <a:gd name="connsiteX2" fmla="*/ 3721102 w 3727451"/>
              <a:gd name="connsiteY2" fmla="*/ 492339 h 6308725"/>
              <a:gd name="connsiteX3" fmla="*/ 3721102 w 3727451"/>
              <a:gd name="connsiteY3" fmla="*/ 4949825 h 6308725"/>
              <a:gd name="connsiteX4" fmla="*/ 3727451 w 3727451"/>
              <a:gd name="connsiteY4" fmla="*/ 4949825 h 6308725"/>
              <a:gd name="connsiteX5" fmla="*/ 3727451 w 3727451"/>
              <a:gd name="connsiteY5" fmla="*/ 6308725 h 6308725"/>
              <a:gd name="connsiteX6" fmla="*/ 0 w 3727451"/>
              <a:gd name="connsiteY6" fmla="*/ 6308725 h 6308725"/>
              <a:gd name="connsiteX7" fmla="*/ 0 w 3727451"/>
              <a:gd name="connsiteY7" fmla="*/ 4949825 h 6308725"/>
              <a:gd name="connsiteX8" fmla="*/ 1 w 3727451"/>
              <a:gd name="connsiteY8" fmla="*/ 4949825 h 6308725"/>
              <a:gd name="connsiteX9" fmla="*/ 1 w 3727451"/>
              <a:gd name="connsiteY9" fmla="*/ 4914900 h 6308725"/>
              <a:gd name="connsiteX10" fmla="*/ 2 w 3727451"/>
              <a:gd name="connsiteY10" fmla="*/ 4914900 h 6308725"/>
              <a:gd name="connsiteX11" fmla="*/ 2 w 3727451"/>
              <a:gd name="connsiteY11" fmla="*/ 492339 h 6308725"/>
              <a:gd name="connsiteX12" fmla="*/ 492341 w 3727451"/>
              <a:gd name="connsiteY12" fmla="*/ 0 h 63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27451" h="6308725">
                <a:moveTo>
                  <a:pt x="492341" y="0"/>
                </a:moveTo>
                <a:lnTo>
                  <a:pt x="3228763" y="0"/>
                </a:lnTo>
                <a:cubicBezTo>
                  <a:pt x="3500674" y="0"/>
                  <a:pt x="3721102" y="220428"/>
                  <a:pt x="3721102" y="492339"/>
                </a:cubicBezTo>
                <a:lnTo>
                  <a:pt x="3721102" y="4949825"/>
                </a:lnTo>
                <a:lnTo>
                  <a:pt x="3727451" y="4949825"/>
                </a:lnTo>
                <a:lnTo>
                  <a:pt x="3727451" y="6308725"/>
                </a:lnTo>
                <a:lnTo>
                  <a:pt x="0" y="6308725"/>
                </a:lnTo>
                <a:lnTo>
                  <a:pt x="0" y="4949825"/>
                </a:lnTo>
                <a:lnTo>
                  <a:pt x="1" y="4949825"/>
                </a:lnTo>
                <a:lnTo>
                  <a:pt x="1" y="4914900"/>
                </a:lnTo>
                <a:lnTo>
                  <a:pt x="2" y="4914900"/>
                </a:lnTo>
                <a:lnTo>
                  <a:pt x="2" y="492339"/>
                </a:lnTo>
                <a:cubicBezTo>
                  <a:pt x="2" y="220428"/>
                  <a:pt x="220430" y="0"/>
                  <a:pt x="4923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9785349" y="2590800"/>
            <a:ext cx="1241426" cy="1241426"/>
          </a:xfrm>
          <a:custGeom>
            <a:avLst/>
            <a:gdLst>
              <a:gd name="connsiteX0" fmla="*/ 620713 w 1241426"/>
              <a:gd name="connsiteY0" fmla="*/ 0 h 1241426"/>
              <a:gd name="connsiteX1" fmla="*/ 1241426 w 1241426"/>
              <a:gd name="connsiteY1" fmla="*/ 620713 h 1241426"/>
              <a:gd name="connsiteX2" fmla="*/ 620713 w 1241426"/>
              <a:gd name="connsiteY2" fmla="*/ 1241426 h 1241426"/>
              <a:gd name="connsiteX3" fmla="*/ 0 w 1241426"/>
              <a:gd name="connsiteY3" fmla="*/ 620713 h 1241426"/>
              <a:gd name="connsiteX4" fmla="*/ 620713 w 1241426"/>
              <a:gd name="connsiteY4" fmla="*/ 0 h 124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426" h="1241426">
                <a:moveTo>
                  <a:pt x="620713" y="0"/>
                </a:moveTo>
                <a:cubicBezTo>
                  <a:pt x="963523" y="0"/>
                  <a:pt x="1241426" y="277903"/>
                  <a:pt x="1241426" y="620713"/>
                </a:cubicBezTo>
                <a:cubicBezTo>
                  <a:pt x="1241426" y="963523"/>
                  <a:pt x="963523" y="1241426"/>
                  <a:pt x="620713" y="1241426"/>
                </a:cubicBezTo>
                <a:cubicBezTo>
                  <a:pt x="277903" y="1241426"/>
                  <a:pt x="0" y="963523"/>
                  <a:pt x="0" y="620713"/>
                </a:cubicBezTo>
                <a:cubicBezTo>
                  <a:pt x="0" y="277903"/>
                  <a:pt x="277903" y="0"/>
                  <a:pt x="620713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3373438" y="763586"/>
            <a:ext cx="1241426" cy="1241426"/>
          </a:xfrm>
          <a:custGeom>
            <a:avLst/>
            <a:gdLst>
              <a:gd name="connsiteX0" fmla="*/ 620713 w 1241426"/>
              <a:gd name="connsiteY0" fmla="*/ 0 h 1241426"/>
              <a:gd name="connsiteX1" fmla="*/ 1241426 w 1241426"/>
              <a:gd name="connsiteY1" fmla="*/ 620713 h 1241426"/>
              <a:gd name="connsiteX2" fmla="*/ 620713 w 1241426"/>
              <a:gd name="connsiteY2" fmla="*/ 1241426 h 1241426"/>
              <a:gd name="connsiteX3" fmla="*/ 0 w 1241426"/>
              <a:gd name="connsiteY3" fmla="*/ 620713 h 1241426"/>
              <a:gd name="connsiteX4" fmla="*/ 620713 w 1241426"/>
              <a:gd name="connsiteY4" fmla="*/ 0 h 124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426" h="1241426">
                <a:moveTo>
                  <a:pt x="620713" y="0"/>
                </a:moveTo>
                <a:cubicBezTo>
                  <a:pt x="963523" y="0"/>
                  <a:pt x="1241426" y="277903"/>
                  <a:pt x="1241426" y="620713"/>
                </a:cubicBezTo>
                <a:cubicBezTo>
                  <a:pt x="1241426" y="963523"/>
                  <a:pt x="963523" y="1241426"/>
                  <a:pt x="620713" y="1241426"/>
                </a:cubicBezTo>
                <a:cubicBezTo>
                  <a:pt x="277903" y="1241426"/>
                  <a:pt x="0" y="963523"/>
                  <a:pt x="0" y="620713"/>
                </a:cubicBezTo>
                <a:cubicBezTo>
                  <a:pt x="0" y="277903"/>
                  <a:pt x="277903" y="0"/>
                  <a:pt x="62071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95324" y="2171700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6315075" y="1192210"/>
            <a:ext cx="812800" cy="812800"/>
          </a:xfrm>
          <a:custGeom>
            <a:avLst/>
            <a:gdLst>
              <a:gd name="connsiteX0" fmla="*/ 406400 w 812800"/>
              <a:gd name="connsiteY0" fmla="*/ 0 h 812800"/>
              <a:gd name="connsiteX1" fmla="*/ 812800 w 812800"/>
              <a:gd name="connsiteY1" fmla="*/ 406400 h 812800"/>
              <a:gd name="connsiteX2" fmla="*/ 406400 w 812800"/>
              <a:gd name="connsiteY2" fmla="*/ 812800 h 812800"/>
              <a:gd name="connsiteX3" fmla="*/ 0 w 812800"/>
              <a:gd name="connsiteY3" fmla="*/ 406400 h 812800"/>
              <a:gd name="connsiteX4" fmla="*/ 406400 w 812800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" h="812800">
                <a:moveTo>
                  <a:pt x="406400" y="0"/>
                </a:moveTo>
                <a:cubicBezTo>
                  <a:pt x="630849" y="0"/>
                  <a:pt x="812800" y="181951"/>
                  <a:pt x="812800" y="406400"/>
                </a:cubicBezTo>
                <a:cubicBezTo>
                  <a:pt x="812800" y="630849"/>
                  <a:pt x="630849" y="812800"/>
                  <a:pt x="406400" y="812800"/>
                </a:cubicBezTo>
                <a:cubicBezTo>
                  <a:pt x="181951" y="812800"/>
                  <a:pt x="0" y="630849"/>
                  <a:pt x="0" y="406400"/>
                </a:cubicBezTo>
                <a:cubicBezTo>
                  <a:pt x="0" y="181951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890810" y="4749800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4137554" y="4530375"/>
            <a:ext cx="1241426" cy="1241426"/>
          </a:xfrm>
          <a:custGeom>
            <a:avLst/>
            <a:gdLst>
              <a:gd name="connsiteX0" fmla="*/ 620713 w 1241426"/>
              <a:gd name="connsiteY0" fmla="*/ 0 h 1241426"/>
              <a:gd name="connsiteX1" fmla="*/ 1241426 w 1241426"/>
              <a:gd name="connsiteY1" fmla="*/ 620713 h 1241426"/>
              <a:gd name="connsiteX2" fmla="*/ 620713 w 1241426"/>
              <a:gd name="connsiteY2" fmla="*/ 1241426 h 1241426"/>
              <a:gd name="connsiteX3" fmla="*/ 0 w 1241426"/>
              <a:gd name="connsiteY3" fmla="*/ 620713 h 1241426"/>
              <a:gd name="connsiteX4" fmla="*/ 620713 w 1241426"/>
              <a:gd name="connsiteY4" fmla="*/ 0 h 124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426" h="1241426">
                <a:moveTo>
                  <a:pt x="620713" y="0"/>
                </a:moveTo>
                <a:cubicBezTo>
                  <a:pt x="963523" y="0"/>
                  <a:pt x="1241426" y="277903"/>
                  <a:pt x="1241426" y="620713"/>
                </a:cubicBezTo>
                <a:cubicBezTo>
                  <a:pt x="1241426" y="963523"/>
                  <a:pt x="963523" y="1241426"/>
                  <a:pt x="620713" y="1241426"/>
                </a:cubicBezTo>
                <a:cubicBezTo>
                  <a:pt x="277903" y="1241426"/>
                  <a:pt x="0" y="963523"/>
                  <a:pt x="0" y="620713"/>
                </a:cubicBezTo>
                <a:cubicBezTo>
                  <a:pt x="0" y="277903"/>
                  <a:pt x="277903" y="0"/>
                  <a:pt x="62071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8528050" y="785811"/>
            <a:ext cx="812800" cy="812800"/>
          </a:xfrm>
          <a:custGeom>
            <a:avLst/>
            <a:gdLst>
              <a:gd name="connsiteX0" fmla="*/ 406400 w 812800"/>
              <a:gd name="connsiteY0" fmla="*/ 0 h 812800"/>
              <a:gd name="connsiteX1" fmla="*/ 812800 w 812800"/>
              <a:gd name="connsiteY1" fmla="*/ 406400 h 812800"/>
              <a:gd name="connsiteX2" fmla="*/ 406400 w 812800"/>
              <a:gd name="connsiteY2" fmla="*/ 812800 h 812800"/>
              <a:gd name="connsiteX3" fmla="*/ 0 w 812800"/>
              <a:gd name="connsiteY3" fmla="*/ 406400 h 812800"/>
              <a:gd name="connsiteX4" fmla="*/ 406400 w 812800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" h="812800">
                <a:moveTo>
                  <a:pt x="406400" y="0"/>
                </a:moveTo>
                <a:cubicBezTo>
                  <a:pt x="630849" y="0"/>
                  <a:pt x="812800" y="181951"/>
                  <a:pt x="812800" y="406400"/>
                </a:cubicBezTo>
                <a:cubicBezTo>
                  <a:pt x="812800" y="630849"/>
                  <a:pt x="630849" y="812800"/>
                  <a:pt x="406400" y="812800"/>
                </a:cubicBezTo>
                <a:cubicBezTo>
                  <a:pt x="181951" y="812800"/>
                  <a:pt x="0" y="630849"/>
                  <a:pt x="0" y="406400"/>
                </a:cubicBezTo>
                <a:cubicBezTo>
                  <a:pt x="0" y="181951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1829857" y="5105400"/>
            <a:ext cx="812800" cy="812800"/>
          </a:xfrm>
          <a:custGeom>
            <a:avLst/>
            <a:gdLst>
              <a:gd name="connsiteX0" fmla="*/ 406400 w 812800"/>
              <a:gd name="connsiteY0" fmla="*/ 0 h 812800"/>
              <a:gd name="connsiteX1" fmla="*/ 812800 w 812800"/>
              <a:gd name="connsiteY1" fmla="*/ 406400 h 812800"/>
              <a:gd name="connsiteX2" fmla="*/ 406400 w 812800"/>
              <a:gd name="connsiteY2" fmla="*/ 812800 h 812800"/>
              <a:gd name="connsiteX3" fmla="*/ 0 w 812800"/>
              <a:gd name="connsiteY3" fmla="*/ 406400 h 812800"/>
              <a:gd name="connsiteX4" fmla="*/ 406400 w 812800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" h="812800">
                <a:moveTo>
                  <a:pt x="406400" y="0"/>
                </a:moveTo>
                <a:cubicBezTo>
                  <a:pt x="630849" y="0"/>
                  <a:pt x="812800" y="181951"/>
                  <a:pt x="812800" y="406400"/>
                </a:cubicBezTo>
                <a:cubicBezTo>
                  <a:pt x="812800" y="630849"/>
                  <a:pt x="630849" y="812800"/>
                  <a:pt x="406400" y="812800"/>
                </a:cubicBezTo>
                <a:cubicBezTo>
                  <a:pt x="181951" y="812800"/>
                  <a:pt x="0" y="630849"/>
                  <a:pt x="0" y="406400"/>
                </a:cubicBezTo>
                <a:cubicBezTo>
                  <a:pt x="0" y="181951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0213975" y="5105400"/>
            <a:ext cx="812800" cy="812800"/>
          </a:xfrm>
          <a:custGeom>
            <a:avLst/>
            <a:gdLst>
              <a:gd name="connsiteX0" fmla="*/ 406400 w 812800"/>
              <a:gd name="connsiteY0" fmla="*/ 0 h 812800"/>
              <a:gd name="connsiteX1" fmla="*/ 812800 w 812800"/>
              <a:gd name="connsiteY1" fmla="*/ 406400 h 812800"/>
              <a:gd name="connsiteX2" fmla="*/ 406400 w 812800"/>
              <a:gd name="connsiteY2" fmla="*/ 812800 h 812800"/>
              <a:gd name="connsiteX3" fmla="*/ 0 w 812800"/>
              <a:gd name="connsiteY3" fmla="*/ 406400 h 812800"/>
              <a:gd name="connsiteX4" fmla="*/ 406400 w 812800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" h="812800">
                <a:moveTo>
                  <a:pt x="406400" y="0"/>
                </a:moveTo>
                <a:cubicBezTo>
                  <a:pt x="630849" y="0"/>
                  <a:pt x="812800" y="181951"/>
                  <a:pt x="812800" y="406400"/>
                </a:cubicBezTo>
                <a:cubicBezTo>
                  <a:pt x="812800" y="630849"/>
                  <a:pt x="630849" y="812800"/>
                  <a:pt x="406400" y="812800"/>
                </a:cubicBezTo>
                <a:cubicBezTo>
                  <a:pt x="181951" y="812800"/>
                  <a:pt x="0" y="630849"/>
                  <a:pt x="0" y="406400"/>
                </a:cubicBezTo>
                <a:cubicBezTo>
                  <a:pt x="0" y="181951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58859" y="943412"/>
            <a:ext cx="3949704" cy="2713751"/>
          </a:xfrm>
          <a:custGeom>
            <a:avLst/>
            <a:gdLst>
              <a:gd name="connsiteX0" fmla="*/ 142797 w 3949704"/>
              <a:gd name="connsiteY0" fmla="*/ 0 h 2713751"/>
              <a:gd name="connsiteX1" fmla="*/ 3806906 w 3949704"/>
              <a:gd name="connsiteY1" fmla="*/ 0 h 2713751"/>
              <a:gd name="connsiteX2" fmla="*/ 3949704 w 3949704"/>
              <a:gd name="connsiteY2" fmla="*/ 142797 h 2713751"/>
              <a:gd name="connsiteX3" fmla="*/ 3949704 w 3949704"/>
              <a:gd name="connsiteY3" fmla="*/ 2570953 h 2713751"/>
              <a:gd name="connsiteX4" fmla="*/ 3806906 w 3949704"/>
              <a:gd name="connsiteY4" fmla="*/ 2713751 h 2713751"/>
              <a:gd name="connsiteX5" fmla="*/ 142797 w 3949704"/>
              <a:gd name="connsiteY5" fmla="*/ 2713751 h 2713751"/>
              <a:gd name="connsiteX6" fmla="*/ 0 w 3949704"/>
              <a:gd name="connsiteY6" fmla="*/ 2570953 h 2713751"/>
              <a:gd name="connsiteX7" fmla="*/ 0 w 3949704"/>
              <a:gd name="connsiteY7" fmla="*/ 142797 h 2713751"/>
              <a:gd name="connsiteX8" fmla="*/ 142797 w 3949704"/>
              <a:gd name="connsiteY8" fmla="*/ 0 h 271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9704" h="2713751">
                <a:moveTo>
                  <a:pt x="142797" y="0"/>
                </a:moveTo>
                <a:lnTo>
                  <a:pt x="3806906" y="0"/>
                </a:lnTo>
                <a:cubicBezTo>
                  <a:pt x="3885771" y="0"/>
                  <a:pt x="3949704" y="63933"/>
                  <a:pt x="3949704" y="142797"/>
                </a:cubicBezTo>
                <a:lnTo>
                  <a:pt x="3949704" y="2570953"/>
                </a:lnTo>
                <a:cubicBezTo>
                  <a:pt x="3949704" y="2649818"/>
                  <a:pt x="3885771" y="2713751"/>
                  <a:pt x="3806906" y="2713751"/>
                </a:cubicBezTo>
                <a:lnTo>
                  <a:pt x="142797" y="2713751"/>
                </a:lnTo>
                <a:cubicBezTo>
                  <a:pt x="63932" y="2713751"/>
                  <a:pt x="0" y="2649818"/>
                  <a:pt x="0" y="2570953"/>
                </a:cubicBezTo>
                <a:lnTo>
                  <a:pt x="0" y="142797"/>
                </a:lnTo>
                <a:cubicBezTo>
                  <a:pt x="0" y="63933"/>
                  <a:pt x="63932" y="0"/>
                  <a:pt x="1427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922961" y="4169652"/>
            <a:ext cx="2518609" cy="1977148"/>
          </a:xfrm>
          <a:custGeom>
            <a:avLst/>
            <a:gdLst>
              <a:gd name="connsiteX0" fmla="*/ 104037 w 2518609"/>
              <a:gd name="connsiteY0" fmla="*/ 0 h 1977148"/>
              <a:gd name="connsiteX1" fmla="*/ 2414572 w 2518609"/>
              <a:gd name="connsiteY1" fmla="*/ 0 h 1977148"/>
              <a:gd name="connsiteX2" fmla="*/ 2518609 w 2518609"/>
              <a:gd name="connsiteY2" fmla="*/ 104037 h 1977148"/>
              <a:gd name="connsiteX3" fmla="*/ 2518609 w 2518609"/>
              <a:gd name="connsiteY3" fmla="*/ 1873111 h 1977148"/>
              <a:gd name="connsiteX4" fmla="*/ 2414572 w 2518609"/>
              <a:gd name="connsiteY4" fmla="*/ 1977148 h 1977148"/>
              <a:gd name="connsiteX5" fmla="*/ 104037 w 2518609"/>
              <a:gd name="connsiteY5" fmla="*/ 1977148 h 1977148"/>
              <a:gd name="connsiteX6" fmla="*/ 0 w 2518609"/>
              <a:gd name="connsiteY6" fmla="*/ 1873111 h 1977148"/>
              <a:gd name="connsiteX7" fmla="*/ 0 w 2518609"/>
              <a:gd name="connsiteY7" fmla="*/ 104037 h 1977148"/>
              <a:gd name="connsiteX8" fmla="*/ 104037 w 2518609"/>
              <a:gd name="connsiteY8" fmla="*/ 0 h 197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09" h="1977148">
                <a:moveTo>
                  <a:pt x="104037" y="0"/>
                </a:moveTo>
                <a:lnTo>
                  <a:pt x="2414572" y="0"/>
                </a:lnTo>
                <a:cubicBezTo>
                  <a:pt x="2472029" y="0"/>
                  <a:pt x="2518609" y="46579"/>
                  <a:pt x="2518609" y="104037"/>
                </a:cubicBezTo>
                <a:lnTo>
                  <a:pt x="2518609" y="1873111"/>
                </a:lnTo>
                <a:cubicBezTo>
                  <a:pt x="2518609" y="1930569"/>
                  <a:pt x="2472029" y="1977148"/>
                  <a:pt x="2414572" y="1977148"/>
                </a:cubicBezTo>
                <a:lnTo>
                  <a:pt x="104037" y="1977148"/>
                </a:lnTo>
                <a:cubicBezTo>
                  <a:pt x="46579" y="1977148"/>
                  <a:pt x="0" y="1930569"/>
                  <a:pt x="0" y="1873111"/>
                </a:cubicBezTo>
                <a:lnTo>
                  <a:pt x="0" y="104037"/>
                </a:lnTo>
                <a:cubicBezTo>
                  <a:pt x="0" y="46579"/>
                  <a:pt x="46579" y="0"/>
                  <a:pt x="1040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978068" y="4165603"/>
            <a:ext cx="2518608" cy="1977148"/>
          </a:xfrm>
          <a:custGeom>
            <a:avLst/>
            <a:gdLst>
              <a:gd name="connsiteX0" fmla="*/ 104038 w 2518608"/>
              <a:gd name="connsiteY0" fmla="*/ 0 h 1977148"/>
              <a:gd name="connsiteX1" fmla="*/ 2414570 w 2518608"/>
              <a:gd name="connsiteY1" fmla="*/ 0 h 1977148"/>
              <a:gd name="connsiteX2" fmla="*/ 2518608 w 2518608"/>
              <a:gd name="connsiteY2" fmla="*/ 104038 h 1977148"/>
              <a:gd name="connsiteX3" fmla="*/ 2518608 w 2518608"/>
              <a:gd name="connsiteY3" fmla="*/ 1873110 h 1977148"/>
              <a:gd name="connsiteX4" fmla="*/ 2414570 w 2518608"/>
              <a:gd name="connsiteY4" fmla="*/ 1977148 h 1977148"/>
              <a:gd name="connsiteX5" fmla="*/ 104038 w 2518608"/>
              <a:gd name="connsiteY5" fmla="*/ 1977148 h 1977148"/>
              <a:gd name="connsiteX6" fmla="*/ 0 w 2518608"/>
              <a:gd name="connsiteY6" fmla="*/ 1873110 h 1977148"/>
              <a:gd name="connsiteX7" fmla="*/ 0 w 2518608"/>
              <a:gd name="connsiteY7" fmla="*/ 104038 h 1977148"/>
              <a:gd name="connsiteX8" fmla="*/ 104038 w 2518608"/>
              <a:gd name="connsiteY8" fmla="*/ 0 h 197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8608" h="1977148">
                <a:moveTo>
                  <a:pt x="104038" y="0"/>
                </a:moveTo>
                <a:lnTo>
                  <a:pt x="2414570" y="0"/>
                </a:lnTo>
                <a:cubicBezTo>
                  <a:pt x="2472029" y="0"/>
                  <a:pt x="2518608" y="46579"/>
                  <a:pt x="2518608" y="104038"/>
                </a:cubicBezTo>
                <a:lnTo>
                  <a:pt x="2518608" y="1873110"/>
                </a:lnTo>
                <a:cubicBezTo>
                  <a:pt x="2518608" y="1930569"/>
                  <a:pt x="2472029" y="1977148"/>
                  <a:pt x="2414570" y="1977148"/>
                </a:cubicBezTo>
                <a:lnTo>
                  <a:pt x="104038" y="1977148"/>
                </a:lnTo>
                <a:cubicBezTo>
                  <a:pt x="46579" y="1977148"/>
                  <a:pt x="0" y="1930569"/>
                  <a:pt x="0" y="1873110"/>
                </a:cubicBezTo>
                <a:lnTo>
                  <a:pt x="0" y="104038"/>
                </a:lnTo>
                <a:cubicBezTo>
                  <a:pt x="0" y="46579"/>
                  <a:pt x="46579" y="0"/>
                  <a:pt x="10403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35600" y="549275"/>
            <a:ext cx="2736894" cy="3362326"/>
          </a:xfrm>
          <a:custGeom>
            <a:avLst/>
            <a:gdLst>
              <a:gd name="connsiteX0" fmla="*/ 240245 w 2736894"/>
              <a:gd name="connsiteY0" fmla="*/ 0 h 3362326"/>
              <a:gd name="connsiteX1" fmla="*/ 2496649 w 2736894"/>
              <a:gd name="connsiteY1" fmla="*/ 0 h 3362326"/>
              <a:gd name="connsiteX2" fmla="*/ 2736894 w 2736894"/>
              <a:gd name="connsiteY2" fmla="*/ 240245 h 3362326"/>
              <a:gd name="connsiteX3" fmla="*/ 2736894 w 2736894"/>
              <a:gd name="connsiteY3" fmla="*/ 3122081 h 3362326"/>
              <a:gd name="connsiteX4" fmla="*/ 2496649 w 2736894"/>
              <a:gd name="connsiteY4" fmla="*/ 3362326 h 3362326"/>
              <a:gd name="connsiteX5" fmla="*/ 240245 w 2736894"/>
              <a:gd name="connsiteY5" fmla="*/ 3362326 h 3362326"/>
              <a:gd name="connsiteX6" fmla="*/ 0 w 2736894"/>
              <a:gd name="connsiteY6" fmla="*/ 3122081 h 3362326"/>
              <a:gd name="connsiteX7" fmla="*/ 0 w 2736894"/>
              <a:gd name="connsiteY7" fmla="*/ 240245 h 3362326"/>
              <a:gd name="connsiteX8" fmla="*/ 240245 w 2736894"/>
              <a:gd name="connsiteY8" fmla="*/ 0 h 33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894" h="3362326">
                <a:moveTo>
                  <a:pt x="240245" y="0"/>
                </a:moveTo>
                <a:lnTo>
                  <a:pt x="2496649" y="0"/>
                </a:lnTo>
                <a:cubicBezTo>
                  <a:pt x="2629333" y="0"/>
                  <a:pt x="2736894" y="107561"/>
                  <a:pt x="2736894" y="240245"/>
                </a:cubicBezTo>
                <a:lnTo>
                  <a:pt x="2736894" y="3122081"/>
                </a:lnTo>
                <a:cubicBezTo>
                  <a:pt x="2736894" y="3254765"/>
                  <a:pt x="2629333" y="3362326"/>
                  <a:pt x="2496649" y="3362326"/>
                </a:cubicBezTo>
                <a:lnTo>
                  <a:pt x="240245" y="3362326"/>
                </a:lnTo>
                <a:cubicBezTo>
                  <a:pt x="107561" y="3362326"/>
                  <a:pt x="0" y="3254765"/>
                  <a:pt x="0" y="3122081"/>
                </a:cubicBezTo>
                <a:lnTo>
                  <a:pt x="0" y="240245"/>
                </a:lnTo>
                <a:cubicBezTo>
                  <a:pt x="0" y="107561"/>
                  <a:pt x="107561" y="0"/>
                  <a:pt x="240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47080" y="2946399"/>
            <a:ext cx="2736894" cy="3362326"/>
          </a:xfrm>
          <a:custGeom>
            <a:avLst/>
            <a:gdLst>
              <a:gd name="connsiteX0" fmla="*/ 240245 w 2736894"/>
              <a:gd name="connsiteY0" fmla="*/ 0 h 3362326"/>
              <a:gd name="connsiteX1" fmla="*/ 2496649 w 2736894"/>
              <a:gd name="connsiteY1" fmla="*/ 0 h 3362326"/>
              <a:gd name="connsiteX2" fmla="*/ 2736894 w 2736894"/>
              <a:gd name="connsiteY2" fmla="*/ 240245 h 3362326"/>
              <a:gd name="connsiteX3" fmla="*/ 2736894 w 2736894"/>
              <a:gd name="connsiteY3" fmla="*/ 3122081 h 3362326"/>
              <a:gd name="connsiteX4" fmla="*/ 2496649 w 2736894"/>
              <a:gd name="connsiteY4" fmla="*/ 3362326 h 3362326"/>
              <a:gd name="connsiteX5" fmla="*/ 240245 w 2736894"/>
              <a:gd name="connsiteY5" fmla="*/ 3362326 h 3362326"/>
              <a:gd name="connsiteX6" fmla="*/ 0 w 2736894"/>
              <a:gd name="connsiteY6" fmla="*/ 3122081 h 3362326"/>
              <a:gd name="connsiteX7" fmla="*/ 0 w 2736894"/>
              <a:gd name="connsiteY7" fmla="*/ 240245 h 3362326"/>
              <a:gd name="connsiteX8" fmla="*/ 240245 w 2736894"/>
              <a:gd name="connsiteY8" fmla="*/ 0 h 33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894" h="3362326">
                <a:moveTo>
                  <a:pt x="240245" y="0"/>
                </a:moveTo>
                <a:lnTo>
                  <a:pt x="2496649" y="0"/>
                </a:lnTo>
                <a:cubicBezTo>
                  <a:pt x="2629333" y="0"/>
                  <a:pt x="2736894" y="107561"/>
                  <a:pt x="2736894" y="240245"/>
                </a:cubicBezTo>
                <a:lnTo>
                  <a:pt x="2736894" y="3122081"/>
                </a:lnTo>
                <a:cubicBezTo>
                  <a:pt x="2736894" y="3254765"/>
                  <a:pt x="2629333" y="3362326"/>
                  <a:pt x="2496649" y="3362326"/>
                </a:cubicBezTo>
                <a:lnTo>
                  <a:pt x="240245" y="3362326"/>
                </a:lnTo>
                <a:cubicBezTo>
                  <a:pt x="107561" y="3362326"/>
                  <a:pt x="0" y="3254765"/>
                  <a:pt x="0" y="3122081"/>
                </a:cubicBezTo>
                <a:lnTo>
                  <a:pt x="0" y="240245"/>
                </a:lnTo>
                <a:cubicBezTo>
                  <a:pt x="0" y="107561"/>
                  <a:pt x="107561" y="0"/>
                  <a:pt x="240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12339" y="922867"/>
            <a:ext cx="3692728" cy="7977293"/>
          </a:xfrm>
          <a:custGeom>
            <a:avLst/>
            <a:gdLst>
              <a:gd name="connsiteX0" fmla="*/ 352988 w 3692728"/>
              <a:gd name="connsiteY0" fmla="*/ 0 h 7977293"/>
              <a:gd name="connsiteX1" fmla="*/ 3339740 w 3692728"/>
              <a:gd name="connsiteY1" fmla="*/ 0 h 7977293"/>
              <a:gd name="connsiteX2" fmla="*/ 3692728 w 3692728"/>
              <a:gd name="connsiteY2" fmla="*/ 352988 h 7977293"/>
              <a:gd name="connsiteX3" fmla="*/ 3692728 w 3692728"/>
              <a:gd name="connsiteY3" fmla="*/ 7624305 h 7977293"/>
              <a:gd name="connsiteX4" fmla="*/ 3339740 w 3692728"/>
              <a:gd name="connsiteY4" fmla="*/ 7977293 h 7977293"/>
              <a:gd name="connsiteX5" fmla="*/ 352988 w 3692728"/>
              <a:gd name="connsiteY5" fmla="*/ 7977293 h 7977293"/>
              <a:gd name="connsiteX6" fmla="*/ 0 w 3692728"/>
              <a:gd name="connsiteY6" fmla="*/ 7624305 h 7977293"/>
              <a:gd name="connsiteX7" fmla="*/ 0 w 3692728"/>
              <a:gd name="connsiteY7" fmla="*/ 352988 h 7977293"/>
              <a:gd name="connsiteX8" fmla="*/ 352988 w 3692728"/>
              <a:gd name="connsiteY8" fmla="*/ 0 h 797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2728" h="7977293">
                <a:moveTo>
                  <a:pt x="352988" y="0"/>
                </a:moveTo>
                <a:lnTo>
                  <a:pt x="3339740" y="0"/>
                </a:lnTo>
                <a:cubicBezTo>
                  <a:pt x="3534690" y="0"/>
                  <a:pt x="3692728" y="158038"/>
                  <a:pt x="3692728" y="352988"/>
                </a:cubicBezTo>
                <a:lnTo>
                  <a:pt x="3692728" y="7624305"/>
                </a:lnTo>
                <a:cubicBezTo>
                  <a:pt x="3692728" y="7819255"/>
                  <a:pt x="3534690" y="7977293"/>
                  <a:pt x="3339740" y="7977293"/>
                </a:cubicBezTo>
                <a:lnTo>
                  <a:pt x="352988" y="7977293"/>
                </a:lnTo>
                <a:cubicBezTo>
                  <a:pt x="158038" y="7977293"/>
                  <a:pt x="0" y="7819255"/>
                  <a:pt x="0" y="7624305"/>
                </a:cubicBezTo>
                <a:lnTo>
                  <a:pt x="0" y="352988"/>
                </a:lnTo>
                <a:cubicBezTo>
                  <a:pt x="0" y="158038"/>
                  <a:pt x="158038" y="0"/>
                  <a:pt x="35298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2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image" Target="../media/image11.png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11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1.pn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t="1876" b="4106"/>
          <a:stretch>
            <a:fillRect/>
          </a:stretch>
        </p:blipFill>
        <p:spPr>
          <a:xfrm>
            <a:off x="4721225" y="549275"/>
            <a:ext cx="7617460" cy="57543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t="3223" b="5928"/>
          <a:stretch>
            <a:fillRect/>
          </a:stretch>
        </p:blipFill>
        <p:spPr>
          <a:xfrm>
            <a:off x="2895600" y="629920"/>
            <a:ext cx="9315450" cy="66211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2646680" y="3429635"/>
            <a:ext cx="6898005" cy="601345"/>
          </a:xfrm>
          <a:prstGeom prst="roundRect">
            <a:avLst>
              <a:gd name="adj" fmla="val 50000"/>
            </a:avLst>
          </a:prstGeom>
          <a:solidFill>
            <a:srgbClr val="D8E8F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pic>
        <p:nvPicPr>
          <p:cNvPr id="4" name="图片 3" descr="开源项目动态社交图智能分析系统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" y="-151765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50165" y="6308725"/>
            <a:ext cx="12192000" cy="549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9585" y="5394325"/>
            <a:ext cx="9986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Rainbow</a:t>
            </a:r>
            <a:r>
              <a:rPr lang="zh-CN" altLang="en-US" sz="2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队：鲍鑫宇、李昕芮</a:t>
            </a:r>
            <a:endParaRPr lang="zh-CN" altLang="en-US" sz="24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6435" y="939800"/>
            <a:ext cx="11025505" cy="2417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7200" dirty="0">
                <a:solidFill>
                  <a:schemeClr val="accent4">
                    <a:lumMod val="75000"/>
                  </a:schemeClr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Ra</a:t>
            </a:r>
            <a:r>
              <a:rPr lang="zh-CN" altLang="en-US" sz="7200" dirty="0">
                <a:solidFill>
                  <a:srgbClr val="F9B105"/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in</a:t>
            </a:r>
            <a:r>
              <a:rPr lang="zh-CN" altLang="en-US" sz="7200" dirty="0">
                <a:solidFill>
                  <a:srgbClr val="92D050"/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bo</a:t>
            </a:r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w</a:t>
            </a:r>
            <a:r>
              <a:rPr lang="zh-CN" altLang="en-US" sz="7200" dirty="0">
                <a:solidFill>
                  <a:schemeClr val="accent1">
                    <a:lumMod val="50000"/>
                    <a:lumOff val="50000"/>
                  </a:schemeClr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Spy</a:t>
            </a:r>
            <a:r>
              <a:rPr lang="zh-CN" altLang="en-US" sz="7200" dirty="0">
                <a:solidFill>
                  <a:schemeClr val="accent1"/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：</a:t>
            </a:r>
            <a:endParaRPr lang="zh-CN" altLang="en-US" sz="7200" b="1" dirty="0">
              <a:solidFill>
                <a:schemeClr val="accent1"/>
              </a:solidFill>
              <a:latin typeface="Ev - YunYou" panose="020B0604000101010104" charset="-122"/>
              <a:ea typeface="Ev - YunYou" panose="020B0604000101010104" charset="-122"/>
              <a:cs typeface="Ev - YunYou" panose="020B0604000101010104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5400" dirty="0">
              <a:solidFill>
                <a:schemeClr val="accent1"/>
              </a:solidFill>
              <a:latin typeface="+mj-lt"/>
              <a:ea typeface="WPS灵秀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4505" y="4478655"/>
            <a:ext cx="99815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本项目基于赛题提供的以下开源项目开发：</a:t>
            </a:r>
            <a:endParaRPr lang="zh-CN" altLang="en-US" sz="2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IoTDB</a:t>
            </a:r>
            <a:r>
              <a:rPr lang="zh-CN" altLang="en-US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</a:t>
            </a:r>
            <a:r>
              <a:rPr lang="en-US" altLang="zh-CN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OpenDigger</a:t>
            </a:r>
            <a:r>
              <a:rPr lang="zh-CN" altLang="en-US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</a:t>
            </a:r>
            <a:r>
              <a:rPr lang="en-US" altLang="zh-CN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EasyGraph</a:t>
            </a:r>
            <a:r>
              <a:rPr lang="zh-CN" altLang="en-US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</a:t>
            </a:r>
            <a:r>
              <a:rPr lang="en-US" altLang="zh-CN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MaxKB</a:t>
            </a:r>
            <a:r>
              <a:rPr lang="zh-CN" altLang="en-US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</a:t>
            </a:r>
            <a:r>
              <a:rPr lang="en-US" altLang="zh-CN" sz="2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SQLBot</a:t>
            </a:r>
            <a:endParaRPr lang="en-US" altLang="zh-CN" sz="2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71240" y="3503930"/>
            <a:ext cx="5136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2">
                    <a:lumMod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时序筛选</a:t>
            </a:r>
            <a:r>
              <a:rPr lang="en-US" altLang="zh-CN" sz="2400">
                <a:solidFill>
                  <a:schemeClr val="accent2">
                    <a:lumMod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· </a:t>
            </a:r>
            <a:r>
              <a:rPr lang="zh-CN" altLang="en-US" sz="2400">
                <a:solidFill>
                  <a:schemeClr val="accent2">
                    <a:lumMod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智能关联</a:t>
            </a:r>
            <a:r>
              <a:rPr lang="en-US" altLang="zh-CN" sz="2400">
                <a:solidFill>
                  <a:schemeClr val="accent2">
                    <a:lumMod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· </a:t>
            </a:r>
            <a:r>
              <a:rPr lang="zh-CN" altLang="en-US" sz="2400">
                <a:solidFill>
                  <a:schemeClr val="accent2">
                    <a:lumMod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交互可视化</a:t>
            </a:r>
            <a:endParaRPr lang="zh-CN" altLang="en-US" sz="2400">
              <a:solidFill>
                <a:schemeClr val="accent2">
                  <a:lumMod val="25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50165" y="50800"/>
            <a:ext cx="12286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PS灵秀黑" charset="-122"/>
                <a:ea typeface="WPS灵秀黑" charset="-122"/>
              </a:rPr>
              <a:t>“OpenRank杯”开源数字生态分析与应用创新赛</a:t>
            </a:r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PS灵秀黑" charset="-122"/>
              <a:ea typeface="WPS灵秀黑" charset="-122"/>
              <a:cs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1794510" y="531495"/>
            <a:ext cx="8618220" cy="959485"/>
          </a:xfrm>
          <a:custGeom>
            <a:avLst/>
            <a:gdLst>
              <a:gd name="connsiteX0" fmla="*/ 0 w 8618220"/>
              <a:gd name="connsiteY0" fmla="*/ 0 h 3097530"/>
              <a:gd name="connsiteX1" fmla="*/ 206512 w 8618220"/>
              <a:gd name="connsiteY1" fmla="*/ 0 h 3097530"/>
              <a:gd name="connsiteX2" fmla="*/ 8411708 w 8618220"/>
              <a:gd name="connsiteY2" fmla="*/ 0 h 3097530"/>
              <a:gd name="connsiteX3" fmla="*/ 8618220 w 8618220"/>
              <a:gd name="connsiteY3" fmla="*/ 0 h 3097530"/>
              <a:gd name="connsiteX4" fmla="*/ 8618220 w 8618220"/>
              <a:gd name="connsiteY4" fmla="*/ 206512 h 3097530"/>
              <a:gd name="connsiteX5" fmla="*/ 8618220 w 8618220"/>
              <a:gd name="connsiteY5" fmla="*/ 1611630 h 3097530"/>
              <a:gd name="connsiteX6" fmla="*/ 8618220 w 8618220"/>
              <a:gd name="connsiteY6" fmla="*/ 2891018 h 3097530"/>
              <a:gd name="connsiteX7" fmla="*/ 8411708 w 8618220"/>
              <a:gd name="connsiteY7" fmla="*/ 3097530 h 3097530"/>
              <a:gd name="connsiteX8" fmla="*/ 206512 w 8618220"/>
              <a:gd name="connsiteY8" fmla="*/ 3097530 h 3097530"/>
              <a:gd name="connsiteX9" fmla="*/ 0 w 8618220"/>
              <a:gd name="connsiteY9" fmla="*/ 2891018 h 3097530"/>
              <a:gd name="connsiteX10" fmla="*/ 0 w 8618220"/>
              <a:gd name="connsiteY10" fmla="*/ 1611630 h 3097530"/>
              <a:gd name="connsiteX11" fmla="*/ 0 w 8618220"/>
              <a:gd name="connsiteY11" fmla="*/ 206512 h 309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18220" h="3097530">
                <a:moveTo>
                  <a:pt x="0" y="0"/>
                </a:moveTo>
                <a:lnTo>
                  <a:pt x="206512" y="0"/>
                </a:lnTo>
                <a:lnTo>
                  <a:pt x="8411708" y="0"/>
                </a:lnTo>
                <a:lnTo>
                  <a:pt x="8618220" y="0"/>
                </a:lnTo>
                <a:lnTo>
                  <a:pt x="8618220" y="206512"/>
                </a:lnTo>
                <a:lnTo>
                  <a:pt x="8618220" y="1611630"/>
                </a:lnTo>
                <a:lnTo>
                  <a:pt x="8618220" y="2891018"/>
                </a:lnTo>
                <a:cubicBezTo>
                  <a:pt x="8618220" y="3005071"/>
                  <a:pt x="8525761" y="3097530"/>
                  <a:pt x="8411708" y="3097530"/>
                </a:cubicBezTo>
                <a:lnTo>
                  <a:pt x="206512" y="3097530"/>
                </a:lnTo>
                <a:cubicBezTo>
                  <a:pt x="92459" y="3097530"/>
                  <a:pt x="0" y="3005071"/>
                  <a:pt x="0" y="2891018"/>
                </a:cubicBezTo>
                <a:lnTo>
                  <a:pt x="0" y="1611630"/>
                </a:lnTo>
                <a:lnTo>
                  <a:pt x="0" y="206512"/>
                </a:lnTo>
                <a:close/>
              </a:path>
            </a:pathLst>
          </a:custGeom>
          <a:solidFill>
            <a:srgbClr val="DFE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accent2"/>
              </a:solidFill>
              <a:latin typeface="Saturday Sans Regular" charset="0"/>
              <a:sym typeface="Saturday Sans Regular" charset="0"/>
            </a:endParaRPr>
          </a:p>
        </p:txBody>
      </p:sp>
      <p:sp>
        <p:nvSpPr>
          <p:cNvPr id="7" name="Rectangle: Rounded Corners 6"/>
          <p:cNvSpPr/>
          <p:nvPr>
            <p:custDataLst>
              <p:tags r:id="rId1"/>
            </p:custDataLst>
          </p:nvPr>
        </p:nvSpPr>
        <p:spPr>
          <a:xfrm>
            <a:off x="694690" y="2037080"/>
            <a:ext cx="3159125" cy="4336415"/>
          </a:xfrm>
          <a:prstGeom prst="roundRect">
            <a:avLst>
              <a:gd name="adj" fmla="val 96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8" name="Rectangle: Rounded Corners 7"/>
          <p:cNvSpPr/>
          <p:nvPr>
            <p:custDataLst>
              <p:tags r:id="rId2"/>
            </p:custDataLst>
          </p:nvPr>
        </p:nvSpPr>
        <p:spPr>
          <a:xfrm>
            <a:off x="4523740" y="2037080"/>
            <a:ext cx="3159125" cy="4336415"/>
          </a:xfrm>
          <a:prstGeom prst="roundRect">
            <a:avLst>
              <a:gd name="adj" fmla="val 96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44" name="圆角矩形 43"/>
          <p:cNvSpPr/>
          <p:nvPr>
            <p:custDataLst>
              <p:tags r:id="rId3"/>
            </p:custDataLst>
          </p:nvPr>
        </p:nvSpPr>
        <p:spPr>
          <a:xfrm>
            <a:off x="793115" y="2136775"/>
            <a:ext cx="2943860" cy="1169035"/>
          </a:xfrm>
          <a:prstGeom prst="round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9" name="Rectangle: Rounded Corners 8"/>
          <p:cNvSpPr/>
          <p:nvPr>
            <p:custDataLst>
              <p:tags r:id="rId4"/>
            </p:custDataLst>
          </p:nvPr>
        </p:nvSpPr>
        <p:spPr>
          <a:xfrm>
            <a:off x="8336915" y="2037080"/>
            <a:ext cx="3159125" cy="4336415"/>
          </a:xfrm>
          <a:prstGeom prst="roundRect">
            <a:avLst>
              <a:gd name="adj" fmla="val 96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48" name="圆角矩形 47"/>
          <p:cNvSpPr/>
          <p:nvPr>
            <p:custDataLst>
              <p:tags r:id="rId5"/>
            </p:custDataLst>
          </p:nvPr>
        </p:nvSpPr>
        <p:spPr>
          <a:xfrm>
            <a:off x="4636135" y="2132330"/>
            <a:ext cx="2943860" cy="1169035"/>
          </a:xfrm>
          <a:prstGeom prst="round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52" name="圆角矩形 51"/>
          <p:cNvSpPr/>
          <p:nvPr>
            <p:custDataLst>
              <p:tags r:id="rId6"/>
            </p:custDataLst>
          </p:nvPr>
        </p:nvSpPr>
        <p:spPr>
          <a:xfrm>
            <a:off x="8446135" y="2118360"/>
            <a:ext cx="2943860" cy="1169035"/>
          </a:xfrm>
          <a:prstGeom prst="round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6470" y="681356"/>
            <a:ext cx="51206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54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r>
              <a:rPr lang="zh-CN" altLang="en-ID" sz="4800" b="0" dirty="0">
                <a:latin typeface="WPS灵秀黑" charset="-122"/>
                <a:ea typeface="WPS灵秀黑" charset="-122"/>
                <a:cs typeface="Active SemiBold" charset="0"/>
              </a:rPr>
              <a:t>核心创新点</a:t>
            </a:r>
            <a:endParaRPr lang="zh-CN" altLang="en-ID" sz="4800" b="0" dirty="0">
              <a:latin typeface="WPS灵秀黑" charset="-122"/>
              <a:ea typeface="WPS灵秀黑" charset="-122"/>
              <a:cs typeface="Active SemiBold" charset="0"/>
            </a:endParaRPr>
          </a:p>
        </p:txBody>
      </p:sp>
      <p:sp>
        <p:nvSpPr>
          <p:cNvPr id="16" name="Oval 15"/>
          <p:cNvSpPr/>
          <p:nvPr>
            <p:custDataLst>
              <p:tags r:id="rId7"/>
            </p:custDataLst>
          </p:nvPr>
        </p:nvSpPr>
        <p:spPr>
          <a:xfrm>
            <a:off x="4249116" y="1762755"/>
            <a:ext cx="548640" cy="548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15" name="Oval 14"/>
          <p:cNvSpPr/>
          <p:nvPr>
            <p:custDataLst>
              <p:tags r:id="rId8"/>
            </p:custDataLst>
          </p:nvPr>
        </p:nvSpPr>
        <p:spPr>
          <a:xfrm>
            <a:off x="420371" y="1762755"/>
            <a:ext cx="548640" cy="548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>
            <a:off x="8077861" y="1762755"/>
            <a:ext cx="548640" cy="548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3" name="TextBox 22"/>
          <p:cNvSpPr txBox="1"/>
          <p:nvPr>
            <p:custDataLst>
              <p:tags r:id="rId10"/>
            </p:custDataLst>
          </p:nvPr>
        </p:nvSpPr>
        <p:spPr>
          <a:xfrm>
            <a:off x="1217571" y="3428995"/>
            <a:ext cx="214635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创新方案：</a:t>
            </a:r>
            <a:endParaRPr lang="zh-CN" altLang="en-US" sz="1800" dirty="0">
              <a:solidFill>
                <a:schemeClr val="accent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基于</a:t>
            </a:r>
            <a:r>
              <a:rPr lang="en-US" altLang="zh-CN" sz="1800" dirty="0">
                <a:solidFill>
                  <a:schemeClr val="accent1"/>
                </a:solidFill>
              </a:rPr>
              <a:t> IoTDB </a:t>
            </a:r>
            <a:r>
              <a:rPr lang="zh-CN" altLang="en-US" sz="1800" dirty="0">
                <a:solidFill>
                  <a:schemeClr val="accent1"/>
                </a:solidFill>
              </a:rPr>
              <a:t>的</a:t>
            </a:r>
            <a:endParaRPr lang="zh-CN" altLang="en-US" sz="1800" dirty="0">
              <a:solidFill>
                <a:schemeClr val="accent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动态时序筛选</a:t>
            </a:r>
            <a:endParaRPr lang="zh-CN" altLang="en-US" sz="18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>
            <p:custDataLst>
              <p:tags r:id="rId11"/>
            </p:custDataLst>
          </p:nvPr>
        </p:nvSpPr>
        <p:spPr>
          <a:xfrm>
            <a:off x="4304425" y="1865682"/>
            <a:ext cx="438021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en-ID" sz="2400" dirty="0">
                <a:solidFill>
                  <a:schemeClr val="accent1"/>
                </a:solidFill>
              </a:rPr>
              <a:t>2</a:t>
            </a:r>
            <a:endParaRPr lang="en-US" altLang="en-ID" sz="2400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>
            <p:custDataLst>
              <p:tags r:id="rId12"/>
            </p:custDataLst>
          </p:nvPr>
        </p:nvSpPr>
        <p:spPr>
          <a:xfrm>
            <a:off x="8133170" y="1865682"/>
            <a:ext cx="438021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en-ID" sz="2400" dirty="0">
                <a:solidFill>
                  <a:schemeClr val="accent1"/>
                </a:solidFill>
              </a:rPr>
              <a:t>3</a:t>
            </a:r>
            <a:endParaRPr lang="en-US" altLang="en-ID" sz="2400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>
            <p:custDataLst>
              <p:tags r:id="rId13"/>
            </p:custDataLst>
          </p:nvPr>
        </p:nvSpPr>
        <p:spPr>
          <a:xfrm>
            <a:off x="475679" y="1865682"/>
            <a:ext cx="438021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/>
            <a:r>
              <a:rPr lang="en-US" altLang="en-ID" sz="2400" dirty="0">
                <a:solidFill>
                  <a:schemeClr val="accent1"/>
                </a:solidFill>
              </a:rPr>
              <a:t>1</a:t>
            </a:r>
            <a:endParaRPr lang="en-US" altLang="en-ID" sz="2400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254571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</a:t>
            </a:r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36" name="Picture 68" descr="华东师范大学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37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45" name="TextBox 22"/>
          <p:cNvSpPr txBox="1"/>
          <p:nvPr>
            <p:custDataLst>
              <p:tags r:id="rId15"/>
            </p:custDataLst>
          </p:nvPr>
        </p:nvSpPr>
        <p:spPr>
          <a:xfrm>
            <a:off x="763905" y="2307590"/>
            <a:ext cx="3042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传统方案：</a:t>
            </a:r>
            <a:endParaRPr lang="zh-CN" altLang="en-US" sz="1800" dirty="0">
              <a:solidFill>
                <a:schemeClr val="accent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仅依赖静态筛选</a:t>
            </a:r>
            <a:endParaRPr lang="zh-CN" altLang="en-US" sz="1800" dirty="0">
              <a:solidFill>
                <a:schemeClr val="accent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zh-CN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Stars/Forks/OpenRank</a:t>
            </a:r>
            <a:r>
              <a:rPr lang="zh-CN" altLang="en-US" sz="1800" dirty="0">
                <a:solidFill>
                  <a:schemeClr val="accent1"/>
                </a:solidFill>
              </a:rPr>
              <a:t>分</a:t>
            </a:r>
            <a:endParaRPr lang="zh-CN" altLang="en-US" sz="1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16"/>
            </p:custDataLst>
          </p:nvPr>
        </p:nvSpPr>
        <p:spPr>
          <a:xfrm>
            <a:off x="908050" y="4425315"/>
            <a:ext cx="2778125" cy="161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融合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OpenRank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增长斜率与活跃度斜率，引入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趋势优先度双维度模型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，用 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IoTDB 时序能力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实现 “趋势可计算、潜力可量化”。</a:t>
            </a:r>
            <a:endParaRPr lang="en-US" altLang="zh-CN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7" name="TextBox 22"/>
          <p:cNvSpPr txBox="1"/>
          <p:nvPr>
            <p:custDataLst>
              <p:tags r:id="rId17"/>
            </p:custDataLst>
          </p:nvPr>
        </p:nvSpPr>
        <p:spPr>
          <a:xfrm>
            <a:off x="4890135" y="3445510"/>
            <a:ext cx="24206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创新方案：</a:t>
            </a:r>
            <a:endParaRPr lang="zh-CN" altLang="en-US" sz="1800" dirty="0">
              <a:solidFill>
                <a:schemeClr val="accent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多维度的关联度算法</a:t>
            </a:r>
            <a:endParaRPr lang="zh-CN" altLang="en-US" sz="1800" dirty="0">
              <a:solidFill>
                <a:schemeClr val="accent1"/>
              </a:solidFill>
            </a:endParaRPr>
          </a:p>
        </p:txBody>
      </p:sp>
      <p:sp>
        <p:nvSpPr>
          <p:cNvPr id="49" name="TextBox 22"/>
          <p:cNvSpPr txBox="1"/>
          <p:nvPr>
            <p:custDataLst>
              <p:tags r:id="rId18"/>
            </p:custDataLst>
          </p:nvPr>
        </p:nvSpPr>
        <p:spPr>
          <a:xfrm>
            <a:off x="4606925" y="2303145"/>
            <a:ext cx="3042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传统方案：</a:t>
            </a:r>
            <a:endParaRPr lang="zh-CN" altLang="en-US" sz="1800" dirty="0">
              <a:solidFill>
                <a:schemeClr val="accent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仅依赖</a:t>
            </a:r>
            <a:r>
              <a:rPr lang="en-US" altLang="zh-CN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“</a:t>
            </a:r>
            <a:r>
              <a:rPr lang="zh-CN" altLang="en-US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标签</a:t>
            </a:r>
            <a:r>
              <a:rPr lang="en-US" altLang="zh-CN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/ </a:t>
            </a:r>
            <a:r>
              <a:rPr lang="zh-CN" altLang="en-US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贡献者</a:t>
            </a:r>
            <a:r>
              <a:rPr lang="en-US" altLang="zh-CN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 </a:t>
            </a:r>
            <a:endParaRPr lang="en-US" altLang="zh-CN" sz="1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单一维度关联</a:t>
            </a:r>
            <a:endParaRPr lang="zh-CN" altLang="en-US" sz="1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19"/>
            </p:custDataLst>
          </p:nvPr>
        </p:nvSpPr>
        <p:spPr>
          <a:xfrm>
            <a:off x="4751070" y="4420870"/>
            <a:ext cx="2778125" cy="161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融合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“OpenDigger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生态关联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语义向量相似度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时序趋势相似度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，提升关联精准性，构建多维度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数据模型。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51" name="TextBox 22"/>
          <p:cNvSpPr txBox="1"/>
          <p:nvPr>
            <p:custDataLst>
              <p:tags r:id="rId20"/>
            </p:custDataLst>
          </p:nvPr>
        </p:nvSpPr>
        <p:spPr>
          <a:xfrm>
            <a:off x="8870315" y="3410585"/>
            <a:ext cx="2349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创新方案：</a:t>
            </a:r>
            <a:endParaRPr lang="zh-CN" altLang="en-US" sz="1800" dirty="0">
              <a:solidFill>
                <a:schemeClr val="accent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基于优化版</a:t>
            </a:r>
            <a:r>
              <a:rPr lang="en-US" altLang="zh-CN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EasyGraph</a:t>
            </a:r>
            <a:r>
              <a:rPr lang="zh-CN" altLang="en-US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的</a:t>
            </a:r>
            <a:r>
              <a:rPr lang="zh-CN" altLang="en-US" sz="1800" dirty="0">
                <a:solidFill>
                  <a:schemeClr val="accent1"/>
                </a:solidFill>
              </a:rPr>
              <a:t>互动社交图</a:t>
            </a:r>
            <a:endParaRPr lang="zh-CN" altLang="en-US" sz="1800" dirty="0">
              <a:solidFill>
                <a:schemeClr val="accent1"/>
              </a:solidFill>
            </a:endParaRPr>
          </a:p>
        </p:txBody>
      </p:sp>
      <p:sp>
        <p:nvSpPr>
          <p:cNvPr id="53" name="TextBox 22"/>
          <p:cNvSpPr txBox="1"/>
          <p:nvPr>
            <p:custDataLst>
              <p:tags r:id="rId21"/>
            </p:custDataLst>
          </p:nvPr>
        </p:nvSpPr>
        <p:spPr>
          <a:xfrm>
            <a:off x="8416925" y="2289175"/>
            <a:ext cx="3042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</a:rPr>
              <a:t>传统方案：</a:t>
            </a:r>
            <a:endParaRPr lang="zh-CN" altLang="en-US" sz="1800" dirty="0">
              <a:solidFill>
                <a:schemeClr val="accent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无深度探索功能，</a:t>
            </a:r>
            <a:r>
              <a:rPr lang="zh-CN" altLang="en-US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使用门槛高，依赖专业操作</a:t>
            </a:r>
            <a:endParaRPr lang="zh-CN" altLang="en-US" sz="1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22"/>
            </p:custDataLst>
          </p:nvPr>
        </p:nvSpPr>
        <p:spPr>
          <a:xfrm>
            <a:off x="8561070" y="4406900"/>
            <a:ext cx="2778125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智能聚焦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+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双视角一键切换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+SQLBot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查询结果联动，低门槛可视化探索，非技术用户可快速捕捉技术趋势与生态格局。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蓝色简约科技风科技发展峰会宣传微信公众号封面"/>
          <p:cNvPicPr>
            <a:picLocks noChangeAspect="1"/>
          </p:cNvPicPr>
          <p:nvPr/>
        </p:nvPicPr>
        <p:blipFill>
          <a:blip r:embed="rId1"/>
          <a:srcRect l="22600" r="30119"/>
          <a:stretch>
            <a:fillRect/>
          </a:stretch>
        </p:blipFill>
        <p:spPr>
          <a:xfrm>
            <a:off x="-3644265" y="3881755"/>
            <a:ext cx="8651240" cy="7786370"/>
          </a:xfrm>
          <a:prstGeom prst="rect">
            <a:avLst/>
          </a:prstGeom>
        </p:spPr>
      </p:pic>
      <p:sp>
        <p:nvSpPr>
          <p:cNvPr id="7" name="Freeform: Shape 27"/>
          <p:cNvSpPr/>
          <p:nvPr/>
        </p:nvSpPr>
        <p:spPr>
          <a:xfrm rot="10800000">
            <a:off x="7763799" y="3751174"/>
            <a:ext cx="4574731" cy="3116122"/>
          </a:xfrm>
          <a:custGeom>
            <a:avLst/>
            <a:gdLst>
              <a:gd name="connsiteX0" fmla="*/ 3810 w 5520690"/>
              <a:gd name="connsiteY0" fmla="*/ 0 h 3760471"/>
              <a:gd name="connsiteX1" fmla="*/ 250711 w 5520690"/>
              <a:gd name="connsiteY1" fmla="*/ 0 h 3760471"/>
              <a:gd name="connsiteX2" fmla="*/ 5266169 w 5520690"/>
              <a:gd name="connsiteY2" fmla="*/ 0 h 3760471"/>
              <a:gd name="connsiteX3" fmla="*/ 5520690 w 5520690"/>
              <a:gd name="connsiteY3" fmla="*/ 0 h 3760471"/>
              <a:gd name="connsiteX4" fmla="*/ 5520690 w 5520690"/>
              <a:gd name="connsiteY4" fmla="*/ 2354580 h 3760471"/>
              <a:gd name="connsiteX5" fmla="*/ 5516880 w 5520690"/>
              <a:gd name="connsiteY5" fmla="*/ 2354580 h 3760471"/>
              <a:gd name="connsiteX6" fmla="*/ 5516880 w 5520690"/>
              <a:gd name="connsiteY6" fmla="*/ 3509760 h 3760471"/>
              <a:gd name="connsiteX7" fmla="*/ 5266169 w 5520690"/>
              <a:gd name="connsiteY7" fmla="*/ 3760471 h 3760471"/>
              <a:gd name="connsiteX8" fmla="*/ 250711 w 5520690"/>
              <a:gd name="connsiteY8" fmla="*/ 3760471 h 3760471"/>
              <a:gd name="connsiteX9" fmla="*/ 0 w 5520690"/>
              <a:gd name="connsiteY9" fmla="*/ 3509760 h 3760471"/>
              <a:gd name="connsiteX10" fmla="*/ 0 w 5520690"/>
              <a:gd name="connsiteY10" fmla="*/ 250711 h 3760471"/>
              <a:gd name="connsiteX11" fmla="*/ 3810 w 5520690"/>
              <a:gd name="connsiteY11" fmla="*/ 231839 h 376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0690" h="3760471">
                <a:moveTo>
                  <a:pt x="3810" y="0"/>
                </a:moveTo>
                <a:lnTo>
                  <a:pt x="250711" y="0"/>
                </a:lnTo>
                <a:lnTo>
                  <a:pt x="5266169" y="0"/>
                </a:lnTo>
                <a:lnTo>
                  <a:pt x="5520690" y="0"/>
                </a:lnTo>
                <a:lnTo>
                  <a:pt x="5520690" y="2354580"/>
                </a:lnTo>
                <a:lnTo>
                  <a:pt x="5516880" y="2354580"/>
                </a:lnTo>
                <a:lnTo>
                  <a:pt x="5516880" y="3509760"/>
                </a:lnTo>
                <a:cubicBezTo>
                  <a:pt x="5516880" y="3648224"/>
                  <a:pt x="5404633" y="3760471"/>
                  <a:pt x="5266169" y="3760471"/>
                </a:cubicBezTo>
                <a:lnTo>
                  <a:pt x="250711" y="3760471"/>
                </a:lnTo>
                <a:cubicBezTo>
                  <a:pt x="112247" y="3760471"/>
                  <a:pt x="0" y="3648224"/>
                  <a:pt x="0" y="3509760"/>
                </a:cubicBezTo>
                <a:lnTo>
                  <a:pt x="0" y="250711"/>
                </a:lnTo>
                <a:lnTo>
                  <a:pt x="3810" y="2318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7917536" y="4010889"/>
            <a:ext cx="4165657" cy="284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9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Active SemiBold" charset="0"/>
              </a:rPr>
              <a:t>03</a:t>
            </a:r>
            <a:endParaRPr lang="en-US" sz="199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Active SemiBold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628650" y="2808052"/>
            <a:ext cx="6900546" cy="297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ID" dirty="0">
                <a:latin typeface="等线 Light" panose="02010600030101010101" charset="-122"/>
                <a:ea typeface="等线 Light" panose="02010600030101010101" charset="-122"/>
                <a:cs typeface="Crunch SemiBold" charset="0"/>
                <a:sym typeface="+mn-ea"/>
              </a:rPr>
              <a:t>Expected Functions &amp; Feasibility Proof</a:t>
            </a:r>
            <a:endParaRPr lang="en-ID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  <a:cs typeface="Crunch SemiBold" charset="0"/>
            </a:endParaRPr>
          </a:p>
          <a:p>
            <a:pPr>
              <a:lnSpc>
                <a:spcPct val="130000"/>
              </a:lnSpc>
            </a:pPr>
            <a:endParaRPr lang="en-ID" dirty="0">
              <a:latin typeface="等线 Light" panose="02010600030101010101" charset="-122"/>
              <a:ea typeface="等线 Light" panose="02010600030101010101" charset="-122"/>
              <a:cs typeface="Active SemiBold" charset="0"/>
            </a:endParaRPr>
          </a:p>
        </p:txBody>
      </p:sp>
      <p:sp>
        <p:nvSpPr>
          <p:cNvPr id="16" name="Rectangle: Rounded Corners 9"/>
          <p:cNvSpPr/>
          <p:nvPr/>
        </p:nvSpPr>
        <p:spPr>
          <a:xfrm>
            <a:off x="706755" y="5797550"/>
            <a:ext cx="2738967" cy="511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0" name="Oval 10"/>
          <p:cNvSpPr/>
          <p:nvPr/>
        </p:nvSpPr>
        <p:spPr>
          <a:xfrm>
            <a:off x="3599459" y="5797550"/>
            <a:ext cx="511175" cy="5111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1" name="任意形状 658"/>
          <p:cNvSpPr/>
          <p:nvPr/>
        </p:nvSpPr>
        <p:spPr>
          <a:xfrm>
            <a:off x="3747163" y="5947900"/>
            <a:ext cx="220000" cy="2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lose/>
                <a:moveTo>
                  <a:pt x="10800" y="19440"/>
                </a:moveTo>
                <a:cubicBezTo>
                  <a:pt x="15572" y="19440"/>
                  <a:pt x="19440" y="15572"/>
                  <a:pt x="19440" y="10800"/>
                </a:cubicBezTo>
                <a:cubicBezTo>
                  <a:pt x="19440" y="6028"/>
                  <a:pt x="15572" y="2160"/>
                  <a:pt x="10800" y="2160"/>
                </a:cubicBezTo>
                <a:cubicBezTo>
                  <a:pt x="6028" y="2160"/>
                  <a:pt x="2160" y="6028"/>
                  <a:pt x="2160" y="10800"/>
                </a:cubicBezTo>
                <a:cubicBezTo>
                  <a:pt x="2160" y="15572"/>
                  <a:pt x="6028" y="19440"/>
                  <a:pt x="10800" y="19440"/>
                </a:cubicBezTo>
                <a:close/>
                <a:moveTo>
                  <a:pt x="9720" y="15120"/>
                </a:moveTo>
                <a:lnTo>
                  <a:pt x="6480" y="15120"/>
                </a:lnTo>
                <a:lnTo>
                  <a:pt x="6480" y="6480"/>
                </a:lnTo>
                <a:lnTo>
                  <a:pt x="9720" y="6480"/>
                </a:lnTo>
                <a:lnTo>
                  <a:pt x="9720" y="4320"/>
                </a:lnTo>
                <a:lnTo>
                  <a:pt x="11880" y="4320"/>
                </a:lnTo>
                <a:lnTo>
                  <a:pt x="11880" y="6480"/>
                </a:lnTo>
                <a:lnTo>
                  <a:pt x="12960" y="6480"/>
                </a:lnTo>
                <a:cubicBezTo>
                  <a:pt x="14451" y="6480"/>
                  <a:pt x="15660" y="7689"/>
                  <a:pt x="15660" y="9180"/>
                </a:cubicBezTo>
                <a:cubicBezTo>
                  <a:pt x="15660" y="9764"/>
                  <a:pt x="15470" y="10333"/>
                  <a:pt x="15120" y="10800"/>
                </a:cubicBezTo>
                <a:cubicBezTo>
                  <a:pt x="16015" y="11993"/>
                  <a:pt x="15773" y="13685"/>
                  <a:pt x="14580" y="14580"/>
                </a:cubicBezTo>
                <a:cubicBezTo>
                  <a:pt x="14113" y="14931"/>
                  <a:pt x="13544" y="15120"/>
                  <a:pt x="12960" y="15120"/>
                </a:cubicBezTo>
                <a:lnTo>
                  <a:pt x="11880" y="15120"/>
                </a:lnTo>
                <a:lnTo>
                  <a:pt x="11880" y="17280"/>
                </a:lnTo>
                <a:lnTo>
                  <a:pt x="9720" y="17280"/>
                </a:lnTo>
                <a:lnTo>
                  <a:pt x="9720" y="15120"/>
                </a:lnTo>
                <a:close/>
                <a:moveTo>
                  <a:pt x="8640" y="11880"/>
                </a:moveTo>
                <a:lnTo>
                  <a:pt x="8640" y="12960"/>
                </a:lnTo>
                <a:lnTo>
                  <a:pt x="12960" y="12960"/>
                </a:lnTo>
                <a:cubicBezTo>
                  <a:pt x="13258" y="12960"/>
                  <a:pt x="13500" y="12718"/>
                  <a:pt x="13500" y="12420"/>
                </a:cubicBezTo>
                <a:cubicBezTo>
                  <a:pt x="13500" y="12122"/>
                  <a:pt x="13258" y="11880"/>
                  <a:pt x="12960" y="11880"/>
                </a:cubicBezTo>
                <a:lnTo>
                  <a:pt x="8640" y="11880"/>
                </a:lnTo>
                <a:close/>
                <a:moveTo>
                  <a:pt x="8640" y="8640"/>
                </a:moveTo>
                <a:lnTo>
                  <a:pt x="8640" y="9720"/>
                </a:lnTo>
                <a:lnTo>
                  <a:pt x="12960" y="9720"/>
                </a:lnTo>
                <a:cubicBezTo>
                  <a:pt x="13258" y="9720"/>
                  <a:pt x="13500" y="9478"/>
                  <a:pt x="13500" y="9180"/>
                </a:cubicBezTo>
                <a:cubicBezTo>
                  <a:pt x="13500" y="8882"/>
                  <a:pt x="13258" y="8640"/>
                  <a:pt x="12960" y="8640"/>
                </a:cubicBezTo>
                <a:lnTo>
                  <a:pt x="8640" y="864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>
              <a:latin typeface="Saturday Sans Regular" charset="0"/>
              <a:sym typeface="Saturday Sans Regular" charset="0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854907" y="5909572"/>
            <a:ext cx="2442662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/>
            <a:r>
              <a:rPr lang="en-US" altLang="en-ID" sz="1400" dirty="0">
                <a:solidFill>
                  <a:schemeClr val="accent1"/>
                </a:solidFill>
              </a:rPr>
              <a:t>Part 3</a:t>
            </a:r>
            <a:endParaRPr lang="en-US" altLang="en-ID" sz="14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4960" y="1461770"/>
            <a:ext cx="94056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dirty="0">
                <a:solidFill>
                  <a:schemeClr val="accent1"/>
                </a:solidFill>
                <a:latin typeface="方正大标宋简体" panose="02000000000000000000" charset="-122"/>
                <a:ea typeface="方正大标宋简体" panose="02000000000000000000" charset="-122"/>
                <a:sym typeface="+mn-ea"/>
              </a:rPr>
              <a:t>预期功能与可行性证明</a:t>
            </a:r>
            <a:endParaRPr lang="zh-CN" altLang="en-US" sz="6600" dirty="0">
              <a:solidFill>
                <a:schemeClr val="accent1"/>
              </a:solidFill>
              <a:latin typeface="方正大标宋简体" panose="02000000000000000000" charset="-122"/>
              <a:ea typeface="方正大标宋简体" panose="02000000000000000000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528383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预期功能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pic>
        <p:nvPicPr>
          <p:cNvPr id="5" name="图片 4" descr="紫色简约商务风流程图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95" y="201930"/>
            <a:ext cx="6868160" cy="386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/>
        </p:nvSpPr>
        <p:spPr>
          <a:xfrm>
            <a:off x="9928698" y="2331396"/>
            <a:ext cx="2279514" cy="4526604"/>
          </a:xfrm>
          <a:custGeom>
            <a:avLst/>
            <a:gdLst>
              <a:gd name="connsiteX0" fmla="*/ 2263302 w 2279514"/>
              <a:gd name="connsiteY0" fmla="*/ 0 h 4526604"/>
              <a:gd name="connsiteX1" fmla="*/ 2279514 w 2279514"/>
              <a:gd name="connsiteY1" fmla="*/ 819 h 4526604"/>
              <a:gd name="connsiteX2" fmla="*/ 2279514 w 2279514"/>
              <a:gd name="connsiteY2" fmla="*/ 4525786 h 4526604"/>
              <a:gd name="connsiteX3" fmla="*/ 2263302 w 2279514"/>
              <a:gd name="connsiteY3" fmla="*/ 4526604 h 4526604"/>
              <a:gd name="connsiteX4" fmla="*/ 0 w 2279514"/>
              <a:gd name="connsiteY4" fmla="*/ 2263302 h 4526604"/>
              <a:gd name="connsiteX5" fmla="*/ 2263302 w 2279514"/>
              <a:gd name="connsiteY5" fmla="*/ 0 h 452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9514" h="4526604">
                <a:moveTo>
                  <a:pt x="2263302" y="0"/>
                </a:moveTo>
                <a:lnTo>
                  <a:pt x="2279514" y="819"/>
                </a:lnTo>
                <a:lnTo>
                  <a:pt x="2279514" y="4525786"/>
                </a:lnTo>
                <a:lnTo>
                  <a:pt x="2263302" y="4526604"/>
                </a:lnTo>
                <a:cubicBezTo>
                  <a:pt x="1013315" y="4526604"/>
                  <a:pt x="0" y="3513289"/>
                  <a:pt x="0" y="2263302"/>
                </a:cubicBezTo>
                <a:cubicBezTo>
                  <a:pt x="0" y="1013315"/>
                  <a:pt x="1013315" y="0"/>
                  <a:pt x="2263302" y="0"/>
                </a:cubicBezTo>
                <a:close/>
              </a:path>
            </a:pathLst>
          </a:cu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99773" y="853004"/>
            <a:ext cx="7050882" cy="549293"/>
            <a:chOff x="421448" y="1323104"/>
            <a:chExt cx="7050882" cy="549293"/>
          </a:xfrm>
        </p:grpSpPr>
        <p:sp>
          <p:nvSpPr>
            <p:cNvPr id="10" name="TextBox 9"/>
            <p:cNvSpPr txBox="1"/>
            <p:nvPr/>
          </p:nvSpPr>
          <p:spPr>
            <a:xfrm>
              <a:off x="421448" y="1323104"/>
              <a:ext cx="754005" cy="549275"/>
            </a:xfrm>
            <a:custGeom>
              <a:avLst/>
              <a:gdLst/>
              <a:ahLst/>
              <a:cxnLst/>
              <a:rect l="l" t="t" r="r" b="b"/>
              <a:pathLst>
                <a:path w="1376429" h="1002697">
                  <a:moveTo>
                    <a:pt x="1166774" y="0"/>
                  </a:moveTo>
                  <a:lnTo>
                    <a:pt x="1376429" y="154963"/>
                  </a:lnTo>
                  <a:cubicBezTo>
                    <a:pt x="1321736" y="179270"/>
                    <a:pt x="1270082" y="208136"/>
                    <a:pt x="1221467" y="241559"/>
                  </a:cubicBezTo>
                  <a:cubicBezTo>
                    <a:pt x="1172851" y="274983"/>
                    <a:pt x="1130819" y="311951"/>
                    <a:pt x="1095370" y="352464"/>
                  </a:cubicBezTo>
                  <a:cubicBezTo>
                    <a:pt x="1059922" y="392976"/>
                    <a:pt x="1033082" y="434502"/>
                    <a:pt x="1014850" y="477041"/>
                  </a:cubicBezTo>
                  <a:lnTo>
                    <a:pt x="1030043" y="486157"/>
                  </a:lnTo>
                  <a:cubicBezTo>
                    <a:pt x="1042197" y="478054"/>
                    <a:pt x="1055870" y="471977"/>
                    <a:pt x="1071062" y="467926"/>
                  </a:cubicBezTo>
                  <a:cubicBezTo>
                    <a:pt x="1086255" y="463874"/>
                    <a:pt x="1107018" y="461849"/>
                    <a:pt x="1133351" y="461849"/>
                  </a:cubicBezTo>
                  <a:cubicBezTo>
                    <a:pt x="1169813" y="461849"/>
                    <a:pt x="1206781" y="470964"/>
                    <a:pt x="1244256" y="489195"/>
                  </a:cubicBezTo>
                  <a:cubicBezTo>
                    <a:pt x="1281730" y="507426"/>
                    <a:pt x="1313128" y="534772"/>
                    <a:pt x="1338448" y="571234"/>
                  </a:cubicBezTo>
                  <a:cubicBezTo>
                    <a:pt x="1363769" y="607696"/>
                    <a:pt x="1376429" y="654286"/>
                    <a:pt x="1376429" y="711004"/>
                  </a:cubicBezTo>
                  <a:cubicBezTo>
                    <a:pt x="1376429" y="773799"/>
                    <a:pt x="1362250" y="826972"/>
                    <a:pt x="1333890" y="870524"/>
                  </a:cubicBezTo>
                  <a:cubicBezTo>
                    <a:pt x="1305532" y="914075"/>
                    <a:pt x="1268057" y="946992"/>
                    <a:pt x="1221467" y="969274"/>
                  </a:cubicBezTo>
                  <a:cubicBezTo>
                    <a:pt x="1174877" y="991556"/>
                    <a:pt x="1125248" y="1002697"/>
                    <a:pt x="1072582" y="1002697"/>
                  </a:cubicBezTo>
                  <a:cubicBezTo>
                    <a:pt x="999658" y="1002697"/>
                    <a:pt x="938382" y="985479"/>
                    <a:pt x="888754" y="951043"/>
                  </a:cubicBezTo>
                  <a:cubicBezTo>
                    <a:pt x="839126" y="916607"/>
                    <a:pt x="802664" y="871030"/>
                    <a:pt x="779369" y="814312"/>
                  </a:cubicBezTo>
                  <a:cubicBezTo>
                    <a:pt x="756074" y="757594"/>
                    <a:pt x="744426" y="696824"/>
                    <a:pt x="744426" y="632003"/>
                  </a:cubicBezTo>
                  <a:cubicBezTo>
                    <a:pt x="744426" y="538823"/>
                    <a:pt x="764176" y="450708"/>
                    <a:pt x="803677" y="367656"/>
                  </a:cubicBezTo>
                  <a:cubicBezTo>
                    <a:pt x="843177" y="284604"/>
                    <a:pt x="894831" y="211175"/>
                    <a:pt x="958639" y="147366"/>
                  </a:cubicBezTo>
                  <a:cubicBezTo>
                    <a:pt x="1022447" y="83559"/>
                    <a:pt x="1091826" y="34436"/>
                    <a:pt x="1166774" y="0"/>
                  </a:cubicBezTo>
                  <a:close/>
                  <a:moveTo>
                    <a:pt x="422348" y="0"/>
                  </a:moveTo>
                  <a:lnTo>
                    <a:pt x="632003" y="154963"/>
                  </a:lnTo>
                  <a:cubicBezTo>
                    <a:pt x="577311" y="179270"/>
                    <a:pt x="525656" y="208136"/>
                    <a:pt x="477041" y="241559"/>
                  </a:cubicBezTo>
                  <a:cubicBezTo>
                    <a:pt x="428425" y="274983"/>
                    <a:pt x="386393" y="311951"/>
                    <a:pt x="350944" y="352464"/>
                  </a:cubicBezTo>
                  <a:cubicBezTo>
                    <a:pt x="315495" y="392976"/>
                    <a:pt x="288655" y="434502"/>
                    <a:pt x="270424" y="477041"/>
                  </a:cubicBezTo>
                  <a:lnTo>
                    <a:pt x="285617" y="486157"/>
                  </a:lnTo>
                  <a:cubicBezTo>
                    <a:pt x="297771" y="478054"/>
                    <a:pt x="311444" y="471977"/>
                    <a:pt x="326636" y="467926"/>
                  </a:cubicBezTo>
                  <a:cubicBezTo>
                    <a:pt x="341829" y="463874"/>
                    <a:pt x="362591" y="461849"/>
                    <a:pt x="388925" y="461849"/>
                  </a:cubicBezTo>
                  <a:cubicBezTo>
                    <a:pt x="425387" y="461849"/>
                    <a:pt x="462355" y="470964"/>
                    <a:pt x="499829" y="489195"/>
                  </a:cubicBezTo>
                  <a:cubicBezTo>
                    <a:pt x="537304" y="507426"/>
                    <a:pt x="568701" y="534772"/>
                    <a:pt x="594022" y="571234"/>
                  </a:cubicBezTo>
                  <a:cubicBezTo>
                    <a:pt x="619343" y="607696"/>
                    <a:pt x="632003" y="654286"/>
                    <a:pt x="632003" y="711004"/>
                  </a:cubicBezTo>
                  <a:cubicBezTo>
                    <a:pt x="632003" y="773799"/>
                    <a:pt x="617823" y="826972"/>
                    <a:pt x="589464" y="870524"/>
                  </a:cubicBezTo>
                  <a:cubicBezTo>
                    <a:pt x="561105" y="914075"/>
                    <a:pt x="523631" y="946992"/>
                    <a:pt x="477041" y="969274"/>
                  </a:cubicBezTo>
                  <a:cubicBezTo>
                    <a:pt x="430451" y="991556"/>
                    <a:pt x="380822" y="1002697"/>
                    <a:pt x="328156" y="1002697"/>
                  </a:cubicBezTo>
                  <a:cubicBezTo>
                    <a:pt x="255232" y="1002697"/>
                    <a:pt x="193956" y="985479"/>
                    <a:pt x="144328" y="951043"/>
                  </a:cubicBezTo>
                  <a:cubicBezTo>
                    <a:pt x="94699" y="916607"/>
                    <a:pt x="58238" y="871030"/>
                    <a:pt x="34943" y="814312"/>
                  </a:cubicBezTo>
                  <a:cubicBezTo>
                    <a:pt x="11648" y="757594"/>
                    <a:pt x="0" y="696824"/>
                    <a:pt x="0" y="632003"/>
                  </a:cubicBezTo>
                  <a:cubicBezTo>
                    <a:pt x="0" y="538823"/>
                    <a:pt x="19750" y="450708"/>
                    <a:pt x="59250" y="367656"/>
                  </a:cubicBezTo>
                  <a:cubicBezTo>
                    <a:pt x="98751" y="284604"/>
                    <a:pt x="150405" y="211175"/>
                    <a:pt x="214213" y="147366"/>
                  </a:cubicBezTo>
                  <a:cubicBezTo>
                    <a:pt x="278021" y="83559"/>
                    <a:pt x="347399" y="34436"/>
                    <a:pt x="422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ID" sz="23900" b="1" dirty="0">
                <a:solidFill>
                  <a:schemeClr val="accent2"/>
                </a:solidFill>
                <a:latin typeface="Saturday Sans Regular" charset="0"/>
                <a:cs typeface="Active SemiBold" charset="0"/>
                <a:sym typeface="Saturday Sans Regular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0800000">
              <a:off x="6718325" y="1323122"/>
              <a:ext cx="754005" cy="549275"/>
            </a:xfrm>
            <a:custGeom>
              <a:avLst/>
              <a:gdLst/>
              <a:ahLst/>
              <a:cxnLst/>
              <a:rect l="l" t="t" r="r" b="b"/>
              <a:pathLst>
                <a:path w="1376429" h="1002697">
                  <a:moveTo>
                    <a:pt x="1166774" y="0"/>
                  </a:moveTo>
                  <a:lnTo>
                    <a:pt x="1376429" y="154963"/>
                  </a:lnTo>
                  <a:cubicBezTo>
                    <a:pt x="1321736" y="179270"/>
                    <a:pt x="1270082" y="208136"/>
                    <a:pt x="1221467" y="241559"/>
                  </a:cubicBezTo>
                  <a:cubicBezTo>
                    <a:pt x="1172851" y="274983"/>
                    <a:pt x="1130819" y="311951"/>
                    <a:pt x="1095370" y="352464"/>
                  </a:cubicBezTo>
                  <a:cubicBezTo>
                    <a:pt x="1059922" y="392976"/>
                    <a:pt x="1033082" y="434502"/>
                    <a:pt x="1014850" y="477041"/>
                  </a:cubicBezTo>
                  <a:lnTo>
                    <a:pt x="1030043" y="486157"/>
                  </a:lnTo>
                  <a:cubicBezTo>
                    <a:pt x="1042197" y="478054"/>
                    <a:pt x="1055870" y="471977"/>
                    <a:pt x="1071062" y="467926"/>
                  </a:cubicBezTo>
                  <a:cubicBezTo>
                    <a:pt x="1086255" y="463874"/>
                    <a:pt x="1107018" y="461849"/>
                    <a:pt x="1133351" y="461849"/>
                  </a:cubicBezTo>
                  <a:cubicBezTo>
                    <a:pt x="1169813" y="461849"/>
                    <a:pt x="1206781" y="470964"/>
                    <a:pt x="1244256" y="489195"/>
                  </a:cubicBezTo>
                  <a:cubicBezTo>
                    <a:pt x="1281730" y="507426"/>
                    <a:pt x="1313128" y="534772"/>
                    <a:pt x="1338448" y="571234"/>
                  </a:cubicBezTo>
                  <a:cubicBezTo>
                    <a:pt x="1363769" y="607696"/>
                    <a:pt x="1376429" y="654286"/>
                    <a:pt x="1376429" y="711004"/>
                  </a:cubicBezTo>
                  <a:cubicBezTo>
                    <a:pt x="1376429" y="773799"/>
                    <a:pt x="1362250" y="826972"/>
                    <a:pt x="1333890" y="870524"/>
                  </a:cubicBezTo>
                  <a:cubicBezTo>
                    <a:pt x="1305532" y="914075"/>
                    <a:pt x="1268057" y="946992"/>
                    <a:pt x="1221467" y="969274"/>
                  </a:cubicBezTo>
                  <a:cubicBezTo>
                    <a:pt x="1174877" y="991556"/>
                    <a:pt x="1125248" y="1002697"/>
                    <a:pt x="1072582" y="1002697"/>
                  </a:cubicBezTo>
                  <a:cubicBezTo>
                    <a:pt x="999658" y="1002697"/>
                    <a:pt x="938382" y="985479"/>
                    <a:pt x="888754" y="951043"/>
                  </a:cubicBezTo>
                  <a:cubicBezTo>
                    <a:pt x="839126" y="916607"/>
                    <a:pt x="802664" y="871030"/>
                    <a:pt x="779369" y="814312"/>
                  </a:cubicBezTo>
                  <a:cubicBezTo>
                    <a:pt x="756074" y="757594"/>
                    <a:pt x="744426" y="696824"/>
                    <a:pt x="744426" y="632003"/>
                  </a:cubicBezTo>
                  <a:cubicBezTo>
                    <a:pt x="744426" y="538823"/>
                    <a:pt x="764176" y="450708"/>
                    <a:pt x="803677" y="367656"/>
                  </a:cubicBezTo>
                  <a:cubicBezTo>
                    <a:pt x="843177" y="284604"/>
                    <a:pt x="894831" y="211175"/>
                    <a:pt x="958639" y="147366"/>
                  </a:cubicBezTo>
                  <a:cubicBezTo>
                    <a:pt x="1022447" y="83559"/>
                    <a:pt x="1091826" y="34436"/>
                    <a:pt x="1166774" y="0"/>
                  </a:cubicBezTo>
                  <a:close/>
                  <a:moveTo>
                    <a:pt x="422348" y="0"/>
                  </a:moveTo>
                  <a:lnTo>
                    <a:pt x="632003" y="154963"/>
                  </a:lnTo>
                  <a:cubicBezTo>
                    <a:pt x="577311" y="179270"/>
                    <a:pt x="525656" y="208136"/>
                    <a:pt x="477041" y="241559"/>
                  </a:cubicBezTo>
                  <a:cubicBezTo>
                    <a:pt x="428425" y="274983"/>
                    <a:pt x="386393" y="311951"/>
                    <a:pt x="350944" y="352464"/>
                  </a:cubicBezTo>
                  <a:cubicBezTo>
                    <a:pt x="315495" y="392976"/>
                    <a:pt x="288655" y="434502"/>
                    <a:pt x="270424" y="477041"/>
                  </a:cubicBezTo>
                  <a:lnTo>
                    <a:pt x="285617" y="486157"/>
                  </a:lnTo>
                  <a:cubicBezTo>
                    <a:pt x="297771" y="478054"/>
                    <a:pt x="311444" y="471977"/>
                    <a:pt x="326636" y="467926"/>
                  </a:cubicBezTo>
                  <a:cubicBezTo>
                    <a:pt x="341829" y="463874"/>
                    <a:pt x="362591" y="461849"/>
                    <a:pt x="388925" y="461849"/>
                  </a:cubicBezTo>
                  <a:cubicBezTo>
                    <a:pt x="425387" y="461849"/>
                    <a:pt x="462355" y="470964"/>
                    <a:pt x="499829" y="489195"/>
                  </a:cubicBezTo>
                  <a:cubicBezTo>
                    <a:pt x="537304" y="507426"/>
                    <a:pt x="568701" y="534772"/>
                    <a:pt x="594022" y="571234"/>
                  </a:cubicBezTo>
                  <a:cubicBezTo>
                    <a:pt x="619343" y="607696"/>
                    <a:pt x="632003" y="654286"/>
                    <a:pt x="632003" y="711004"/>
                  </a:cubicBezTo>
                  <a:cubicBezTo>
                    <a:pt x="632003" y="773799"/>
                    <a:pt x="617823" y="826972"/>
                    <a:pt x="589464" y="870524"/>
                  </a:cubicBezTo>
                  <a:cubicBezTo>
                    <a:pt x="561105" y="914075"/>
                    <a:pt x="523631" y="946992"/>
                    <a:pt x="477041" y="969274"/>
                  </a:cubicBezTo>
                  <a:cubicBezTo>
                    <a:pt x="430451" y="991556"/>
                    <a:pt x="380822" y="1002697"/>
                    <a:pt x="328156" y="1002697"/>
                  </a:cubicBezTo>
                  <a:cubicBezTo>
                    <a:pt x="255232" y="1002697"/>
                    <a:pt x="193956" y="985479"/>
                    <a:pt x="144328" y="951043"/>
                  </a:cubicBezTo>
                  <a:cubicBezTo>
                    <a:pt x="94699" y="916607"/>
                    <a:pt x="58238" y="871030"/>
                    <a:pt x="34943" y="814312"/>
                  </a:cubicBezTo>
                  <a:cubicBezTo>
                    <a:pt x="11648" y="757594"/>
                    <a:pt x="0" y="696824"/>
                    <a:pt x="0" y="632003"/>
                  </a:cubicBezTo>
                  <a:cubicBezTo>
                    <a:pt x="0" y="538823"/>
                    <a:pt x="19750" y="450708"/>
                    <a:pt x="59250" y="367656"/>
                  </a:cubicBezTo>
                  <a:cubicBezTo>
                    <a:pt x="98751" y="284604"/>
                    <a:pt x="150405" y="211175"/>
                    <a:pt x="214213" y="147366"/>
                  </a:cubicBezTo>
                  <a:cubicBezTo>
                    <a:pt x="278021" y="83559"/>
                    <a:pt x="347399" y="34436"/>
                    <a:pt x="422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ID" sz="23900" b="1" dirty="0">
                <a:solidFill>
                  <a:schemeClr val="accent2"/>
                </a:solidFill>
                <a:latin typeface="Saturday Sans Regular" charset="0"/>
                <a:cs typeface="Active SemiBold" charset="0"/>
                <a:sym typeface="Saturday Sans Regular" charset="0"/>
              </a:endParaRPr>
            </a:p>
          </p:txBody>
        </p:sp>
      </p:grpSp>
      <p:sp>
        <p:nvSpPr>
          <p:cNvPr id="16" name="Freeform: Shape 15"/>
          <p:cNvSpPr/>
          <p:nvPr/>
        </p:nvSpPr>
        <p:spPr>
          <a:xfrm rot="5400000">
            <a:off x="8547414" y="5073982"/>
            <a:ext cx="1195011" cy="2373025"/>
          </a:xfrm>
          <a:custGeom>
            <a:avLst/>
            <a:gdLst>
              <a:gd name="connsiteX0" fmla="*/ 2263302 w 2279514"/>
              <a:gd name="connsiteY0" fmla="*/ 0 h 4526604"/>
              <a:gd name="connsiteX1" fmla="*/ 2279514 w 2279514"/>
              <a:gd name="connsiteY1" fmla="*/ 819 h 4526604"/>
              <a:gd name="connsiteX2" fmla="*/ 2279514 w 2279514"/>
              <a:gd name="connsiteY2" fmla="*/ 4525786 h 4526604"/>
              <a:gd name="connsiteX3" fmla="*/ 2263302 w 2279514"/>
              <a:gd name="connsiteY3" fmla="*/ 4526604 h 4526604"/>
              <a:gd name="connsiteX4" fmla="*/ 0 w 2279514"/>
              <a:gd name="connsiteY4" fmla="*/ 2263302 h 4526604"/>
              <a:gd name="connsiteX5" fmla="*/ 2263302 w 2279514"/>
              <a:gd name="connsiteY5" fmla="*/ 0 h 452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9514" h="4526604">
                <a:moveTo>
                  <a:pt x="2263302" y="0"/>
                </a:moveTo>
                <a:lnTo>
                  <a:pt x="2279514" y="819"/>
                </a:lnTo>
                <a:lnTo>
                  <a:pt x="2279514" y="4525786"/>
                </a:lnTo>
                <a:lnTo>
                  <a:pt x="2263302" y="4526604"/>
                </a:lnTo>
                <a:cubicBezTo>
                  <a:pt x="1013315" y="4526604"/>
                  <a:pt x="0" y="3513289"/>
                  <a:pt x="0" y="2263302"/>
                </a:cubicBezTo>
                <a:cubicBezTo>
                  <a:pt x="0" y="1013315"/>
                  <a:pt x="1013315" y="0"/>
                  <a:pt x="2263302" y="0"/>
                </a:cubicBezTo>
                <a:close/>
              </a:path>
            </a:pathLst>
          </a:cu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9498" y="4019250"/>
            <a:ext cx="360497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ct val="130000"/>
              </a:lnSpc>
            </a:pPr>
            <a:endParaRPr lang="en-ID" sz="1800" b="0" dirty="0">
              <a:solidFill>
                <a:schemeClr val="accent1"/>
              </a:solidFill>
              <a:latin typeface="Saturday Sans Regular" charset="0"/>
              <a:sym typeface="Saturday Sans Regular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528383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预期功能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6690" y="1040130"/>
            <a:ext cx="543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35015" y="704850"/>
            <a:ext cx="5845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WPS灵秀黑" charset="-122"/>
                <a:ea typeface="WPS灵秀黑" charset="-122"/>
              </a:rPr>
              <a:t>社交图核心可视化</a:t>
            </a:r>
            <a:endParaRPr lang="zh-CN" altLang="en-US" sz="4800">
              <a:latin typeface="WPS灵秀黑" charset="-122"/>
              <a:ea typeface="WPS灵秀黑" charset="-122"/>
            </a:endParaRPr>
          </a:p>
        </p:txBody>
      </p:sp>
      <p:sp>
        <p:nvSpPr>
          <p:cNvPr id="22" name="Rectangle: Rounded Corners 21"/>
          <p:cNvSpPr/>
          <p:nvPr>
            <p:custDataLst>
              <p:tags r:id="rId2"/>
            </p:custDataLst>
          </p:nvPr>
        </p:nvSpPr>
        <p:spPr>
          <a:xfrm>
            <a:off x="678180" y="1772285"/>
            <a:ext cx="8147685" cy="1577975"/>
          </a:xfrm>
          <a:prstGeom prst="roundRect">
            <a:avLst>
              <a:gd name="adj" fmla="val 1812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3" name="Rectangle: Rounded Corners 22"/>
          <p:cNvSpPr/>
          <p:nvPr>
            <p:custDataLst>
              <p:tags r:id="rId3"/>
            </p:custDataLst>
          </p:nvPr>
        </p:nvSpPr>
        <p:spPr>
          <a:xfrm>
            <a:off x="2673985" y="3587750"/>
            <a:ext cx="9006205" cy="1455420"/>
          </a:xfrm>
          <a:prstGeom prst="roundRect">
            <a:avLst>
              <a:gd name="adj" fmla="val 181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8" name="TextBox 27"/>
          <p:cNvSpPr txBox="1"/>
          <p:nvPr>
            <p:custDataLst>
              <p:tags r:id="rId4"/>
            </p:custDataLst>
          </p:nvPr>
        </p:nvSpPr>
        <p:spPr>
          <a:xfrm>
            <a:off x="895350" y="2371725"/>
            <a:ext cx="737171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节点大小映射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OpenRank 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影响力，连线粗细量化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“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生态关联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 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语义相似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 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时序趋势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 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多维度加权强度；按技术领域差异化配色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。</a:t>
            </a:r>
            <a:endParaRPr lang="zh-CN" altLang="en-US" sz="1800" b="0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32" name="TextBox 30"/>
          <p:cNvSpPr txBox="1"/>
          <p:nvPr>
            <p:custDataLst>
              <p:tags r:id="rId5"/>
            </p:custDataLst>
          </p:nvPr>
        </p:nvSpPr>
        <p:spPr>
          <a:xfrm>
            <a:off x="961390" y="1898015"/>
            <a:ext cx="3713480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 algn="l"/>
            <a:r>
              <a:rPr lang="zh-CN" altLang="en-US" sz="3600" b="0" dirty="0">
                <a:latin typeface="方正清刻本悦宋简体" panose="02000000000000000000" charset="-122"/>
                <a:ea typeface="方正清刻本悦宋简体" panose="02000000000000000000" charset="-122"/>
                <a:cs typeface="Active SemiBold" charset="0"/>
              </a:rPr>
              <a:t>生态网络呈现</a:t>
            </a:r>
            <a:endParaRPr lang="zh-CN" altLang="en-US" sz="3600" b="0" dirty="0">
              <a:latin typeface="方正清刻本悦宋简体" panose="02000000000000000000" charset="-122"/>
              <a:ea typeface="方正清刻本悦宋简体" panose="02000000000000000000" charset="-122"/>
              <a:cs typeface="Active SemiBold" charset="0"/>
            </a:endParaRPr>
          </a:p>
        </p:txBody>
      </p:sp>
      <p:sp>
        <p:nvSpPr>
          <p:cNvPr id="35" name="TextBox 27"/>
          <p:cNvSpPr txBox="1"/>
          <p:nvPr>
            <p:custDataLst>
              <p:tags r:id="rId6"/>
            </p:custDataLst>
          </p:nvPr>
        </p:nvSpPr>
        <p:spPr>
          <a:xfrm>
            <a:off x="2745740" y="4140835"/>
            <a:ext cx="8787765" cy="1874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r">
              <a:lnSpc>
                <a:spcPct val="130000"/>
              </a:lnSpc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内置折线图、饼图、柱状图、热力图等图表，将抽象数据转化为直观图表，分层展示核心指标：生态概览、仓库详情、大赛聚焦等</a:t>
            </a:r>
            <a:endParaRPr lang="zh-CN" altLang="en-US" sz="1800" b="0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36" name="TextBox 30"/>
          <p:cNvSpPr txBox="1"/>
          <p:nvPr>
            <p:custDataLst>
              <p:tags r:id="rId7"/>
            </p:custDataLst>
          </p:nvPr>
        </p:nvSpPr>
        <p:spPr>
          <a:xfrm>
            <a:off x="8023860" y="3641090"/>
            <a:ext cx="377126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 algn="l"/>
            <a:r>
              <a:rPr lang="zh-CN" altLang="en-US" sz="3600" b="0" dirty="0">
                <a:latin typeface="方正清刻本悦宋简体" panose="02000000000000000000" charset="-122"/>
                <a:ea typeface="方正清刻本悦宋简体" panose="02000000000000000000" charset="-122"/>
                <a:cs typeface="Active SemiBold" charset="0"/>
              </a:rPr>
              <a:t>数据洞察可视化</a:t>
            </a:r>
            <a:endParaRPr lang="zh-CN" altLang="en-US" sz="3600" b="0" dirty="0">
              <a:latin typeface="方正清刻本悦宋简体" panose="02000000000000000000" charset="-122"/>
              <a:ea typeface="方正清刻本悦宋简体" panose="02000000000000000000" charset="-122"/>
              <a:cs typeface="Active SemiBold" charset="0"/>
            </a:endParaRPr>
          </a:p>
        </p:txBody>
      </p:sp>
      <p:sp>
        <p:nvSpPr>
          <p:cNvPr id="38" name="Rectangle: Rounded Corners 21"/>
          <p:cNvSpPr/>
          <p:nvPr>
            <p:custDataLst>
              <p:tags r:id="rId8"/>
            </p:custDataLst>
          </p:nvPr>
        </p:nvSpPr>
        <p:spPr>
          <a:xfrm>
            <a:off x="754380" y="5307965"/>
            <a:ext cx="8147685" cy="1256030"/>
          </a:xfrm>
          <a:prstGeom prst="roundRect">
            <a:avLst>
              <a:gd name="adj" fmla="val 18120"/>
            </a:avLst>
          </a:prstGeom>
          <a:solidFill>
            <a:srgbClr val="FFF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82675" y="5412740"/>
            <a:ext cx="3088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accent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Active SemiBold" charset="0"/>
              </a:rPr>
              <a:t>多维度视角</a:t>
            </a:r>
            <a:endParaRPr lang="zh-CN" altLang="en-US" sz="3600" dirty="0">
              <a:solidFill>
                <a:schemeClr val="accent1"/>
              </a:solidFill>
              <a:latin typeface="方正清刻本悦宋简体" panose="02000000000000000000" charset="-122"/>
              <a:ea typeface="方正清刻本悦宋简体" panose="02000000000000000000" charset="-122"/>
              <a:cs typeface="Active SemiBold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61415" y="6031865"/>
            <a:ext cx="743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一键切换“技术栈视图”与“贡献者视图”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，点击弹出仓库详情面板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1"/>
          <p:cNvSpPr/>
          <p:nvPr/>
        </p:nvSpPr>
        <p:spPr>
          <a:xfrm>
            <a:off x="666115" y="1394460"/>
            <a:ext cx="2933700" cy="3815715"/>
          </a:xfrm>
          <a:prstGeom prst="roundRect">
            <a:avLst>
              <a:gd name="adj" fmla="val 1393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78463" y="999689"/>
            <a:ext cx="7372192" cy="549293"/>
            <a:chOff x="100138" y="1323104"/>
            <a:chExt cx="7372192" cy="549293"/>
          </a:xfrm>
        </p:grpSpPr>
        <p:sp>
          <p:nvSpPr>
            <p:cNvPr id="10" name="TextBox 9"/>
            <p:cNvSpPr txBox="1"/>
            <p:nvPr/>
          </p:nvSpPr>
          <p:spPr>
            <a:xfrm>
              <a:off x="100138" y="1323104"/>
              <a:ext cx="754005" cy="549275"/>
            </a:xfrm>
            <a:custGeom>
              <a:avLst/>
              <a:gdLst/>
              <a:ahLst/>
              <a:cxnLst/>
              <a:rect l="l" t="t" r="r" b="b"/>
              <a:pathLst>
                <a:path w="1376429" h="1002697">
                  <a:moveTo>
                    <a:pt x="1166774" y="0"/>
                  </a:moveTo>
                  <a:lnTo>
                    <a:pt x="1376429" y="154963"/>
                  </a:lnTo>
                  <a:cubicBezTo>
                    <a:pt x="1321736" y="179270"/>
                    <a:pt x="1270082" y="208136"/>
                    <a:pt x="1221467" y="241559"/>
                  </a:cubicBezTo>
                  <a:cubicBezTo>
                    <a:pt x="1172851" y="274983"/>
                    <a:pt x="1130819" y="311951"/>
                    <a:pt x="1095370" y="352464"/>
                  </a:cubicBezTo>
                  <a:cubicBezTo>
                    <a:pt x="1059922" y="392976"/>
                    <a:pt x="1033082" y="434502"/>
                    <a:pt x="1014850" y="477041"/>
                  </a:cubicBezTo>
                  <a:lnTo>
                    <a:pt x="1030043" y="486157"/>
                  </a:lnTo>
                  <a:cubicBezTo>
                    <a:pt x="1042197" y="478054"/>
                    <a:pt x="1055870" y="471977"/>
                    <a:pt x="1071062" y="467926"/>
                  </a:cubicBezTo>
                  <a:cubicBezTo>
                    <a:pt x="1086255" y="463874"/>
                    <a:pt x="1107018" y="461849"/>
                    <a:pt x="1133351" y="461849"/>
                  </a:cubicBezTo>
                  <a:cubicBezTo>
                    <a:pt x="1169813" y="461849"/>
                    <a:pt x="1206781" y="470964"/>
                    <a:pt x="1244256" y="489195"/>
                  </a:cubicBezTo>
                  <a:cubicBezTo>
                    <a:pt x="1281730" y="507426"/>
                    <a:pt x="1313128" y="534772"/>
                    <a:pt x="1338448" y="571234"/>
                  </a:cubicBezTo>
                  <a:cubicBezTo>
                    <a:pt x="1363769" y="607696"/>
                    <a:pt x="1376429" y="654286"/>
                    <a:pt x="1376429" y="711004"/>
                  </a:cubicBezTo>
                  <a:cubicBezTo>
                    <a:pt x="1376429" y="773799"/>
                    <a:pt x="1362250" y="826972"/>
                    <a:pt x="1333890" y="870524"/>
                  </a:cubicBezTo>
                  <a:cubicBezTo>
                    <a:pt x="1305532" y="914075"/>
                    <a:pt x="1268057" y="946992"/>
                    <a:pt x="1221467" y="969274"/>
                  </a:cubicBezTo>
                  <a:cubicBezTo>
                    <a:pt x="1174877" y="991556"/>
                    <a:pt x="1125248" y="1002697"/>
                    <a:pt x="1072582" y="1002697"/>
                  </a:cubicBezTo>
                  <a:cubicBezTo>
                    <a:pt x="999658" y="1002697"/>
                    <a:pt x="938382" y="985479"/>
                    <a:pt x="888754" y="951043"/>
                  </a:cubicBezTo>
                  <a:cubicBezTo>
                    <a:pt x="839126" y="916607"/>
                    <a:pt x="802664" y="871030"/>
                    <a:pt x="779369" y="814312"/>
                  </a:cubicBezTo>
                  <a:cubicBezTo>
                    <a:pt x="756074" y="757594"/>
                    <a:pt x="744426" y="696824"/>
                    <a:pt x="744426" y="632003"/>
                  </a:cubicBezTo>
                  <a:cubicBezTo>
                    <a:pt x="744426" y="538823"/>
                    <a:pt x="764176" y="450708"/>
                    <a:pt x="803677" y="367656"/>
                  </a:cubicBezTo>
                  <a:cubicBezTo>
                    <a:pt x="843177" y="284604"/>
                    <a:pt x="894831" y="211175"/>
                    <a:pt x="958639" y="147366"/>
                  </a:cubicBezTo>
                  <a:cubicBezTo>
                    <a:pt x="1022447" y="83559"/>
                    <a:pt x="1091826" y="34436"/>
                    <a:pt x="1166774" y="0"/>
                  </a:cubicBezTo>
                  <a:close/>
                  <a:moveTo>
                    <a:pt x="422348" y="0"/>
                  </a:moveTo>
                  <a:lnTo>
                    <a:pt x="632003" y="154963"/>
                  </a:lnTo>
                  <a:cubicBezTo>
                    <a:pt x="577311" y="179270"/>
                    <a:pt x="525656" y="208136"/>
                    <a:pt x="477041" y="241559"/>
                  </a:cubicBezTo>
                  <a:cubicBezTo>
                    <a:pt x="428425" y="274983"/>
                    <a:pt x="386393" y="311951"/>
                    <a:pt x="350944" y="352464"/>
                  </a:cubicBezTo>
                  <a:cubicBezTo>
                    <a:pt x="315495" y="392976"/>
                    <a:pt x="288655" y="434502"/>
                    <a:pt x="270424" y="477041"/>
                  </a:cubicBezTo>
                  <a:lnTo>
                    <a:pt x="285617" y="486157"/>
                  </a:lnTo>
                  <a:cubicBezTo>
                    <a:pt x="297771" y="478054"/>
                    <a:pt x="311444" y="471977"/>
                    <a:pt x="326636" y="467926"/>
                  </a:cubicBezTo>
                  <a:cubicBezTo>
                    <a:pt x="341829" y="463874"/>
                    <a:pt x="362591" y="461849"/>
                    <a:pt x="388925" y="461849"/>
                  </a:cubicBezTo>
                  <a:cubicBezTo>
                    <a:pt x="425387" y="461849"/>
                    <a:pt x="462355" y="470964"/>
                    <a:pt x="499829" y="489195"/>
                  </a:cubicBezTo>
                  <a:cubicBezTo>
                    <a:pt x="537304" y="507426"/>
                    <a:pt x="568701" y="534772"/>
                    <a:pt x="594022" y="571234"/>
                  </a:cubicBezTo>
                  <a:cubicBezTo>
                    <a:pt x="619343" y="607696"/>
                    <a:pt x="632003" y="654286"/>
                    <a:pt x="632003" y="711004"/>
                  </a:cubicBezTo>
                  <a:cubicBezTo>
                    <a:pt x="632003" y="773799"/>
                    <a:pt x="617823" y="826972"/>
                    <a:pt x="589464" y="870524"/>
                  </a:cubicBezTo>
                  <a:cubicBezTo>
                    <a:pt x="561105" y="914075"/>
                    <a:pt x="523631" y="946992"/>
                    <a:pt x="477041" y="969274"/>
                  </a:cubicBezTo>
                  <a:cubicBezTo>
                    <a:pt x="430451" y="991556"/>
                    <a:pt x="380822" y="1002697"/>
                    <a:pt x="328156" y="1002697"/>
                  </a:cubicBezTo>
                  <a:cubicBezTo>
                    <a:pt x="255232" y="1002697"/>
                    <a:pt x="193956" y="985479"/>
                    <a:pt x="144328" y="951043"/>
                  </a:cubicBezTo>
                  <a:cubicBezTo>
                    <a:pt x="94699" y="916607"/>
                    <a:pt x="58238" y="871030"/>
                    <a:pt x="34943" y="814312"/>
                  </a:cubicBezTo>
                  <a:cubicBezTo>
                    <a:pt x="11648" y="757594"/>
                    <a:pt x="0" y="696824"/>
                    <a:pt x="0" y="632003"/>
                  </a:cubicBezTo>
                  <a:cubicBezTo>
                    <a:pt x="0" y="538823"/>
                    <a:pt x="19750" y="450708"/>
                    <a:pt x="59250" y="367656"/>
                  </a:cubicBezTo>
                  <a:cubicBezTo>
                    <a:pt x="98751" y="284604"/>
                    <a:pt x="150405" y="211175"/>
                    <a:pt x="214213" y="147366"/>
                  </a:cubicBezTo>
                  <a:cubicBezTo>
                    <a:pt x="278021" y="83559"/>
                    <a:pt x="347399" y="34436"/>
                    <a:pt x="422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ID" sz="23900" b="1" dirty="0">
                <a:solidFill>
                  <a:schemeClr val="accent2"/>
                </a:solidFill>
                <a:latin typeface="Saturday Sans Regular" charset="0"/>
                <a:cs typeface="Active SemiBold" charset="0"/>
                <a:sym typeface="Saturday Sans Regular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0800000">
              <a:off x="6718325" y="1323122"/>
              <a:ext cx="754005" cy="549275"/>
            </a:xfrm>
            <a:custGeom>
              <a:avLst/>
              <a:gdLst/>
              <a:ahLst/>
              <a:cxnLst/>
              <a:rect l="l" t="t" r="r" b="b"/>
              <a:pathLst>
                <a:path w="1376429" h="1002697">
                  <a:moveTo>
                    <a:pt x="1166774" y="0"/>
                  </a:moveTo>
                  <a:lnTo>
                    <a:pt x="1376429" y="154963"/>
                  </a:lnTo>
                  <a:cubicBezTo>
                    <a:pt x="1321736" y="179270"/>
                    <a:pt x="1270082" y="208136"/>
                    <a:pt x="1221467" y="241559"/>
                  </a:cubicBezTo>
                  <a:cubicBezTo>
                    <a:pt x="1172851" y="274983"/>
                    <a:pt x="1130819" y="311951"/>
                    <a:pt x="1095370" y="352464"/>
                  </a:cubicBezTo>
                  <a:cubicBezTo>
                    <a:pt x="1059922" y="392976"/>
                    <a:pt x="1033082" y="434502"/>
                    <a:pt x="1014850" y="477041"/>
                  </a:cubicBezTo>
                  <a:lnTo>
                    <a:pt x="1030043" y="486157"/>
                  </a:lnTo>
                  <a:cubicBezTo>
                    <a:pt x="1042197" y="478054"/>
                    <a:pt x="1055870" y="471977"/>
                    <a:pt x="1071062" y="467926"/>
                  </a:cubicBezTo>
                  <a:cubicBezTo>
                    <a:pt x="1086255" y="463874"/>
                    <a:pt x="1107018" y="461849"/>
                    <a:pt x="1133351" y="461849"/>
                  </a:cubicBezTo>
                  <a:cubicBezTo>
                    <a:pt x="1169813" y="461849"/>
                    <a:pt x="1206781" y="470964"/>
                    <a:pt x="1244256" y="489195"/>
                  </a:cubicBezTo>
                  <a:cubicBezTo>
                    <a:pt x="1281730" y="507426"/>
                    <a:pt x="1313128" y="534772"/>
                    <a:pt x="1338448" y="571234"/>
                  </a:cubicBezTo>
                  <a:cubicBezTo>
                    <a:pt x="1363769" y="607696"/>
                    <a:pt x="1376429" y="654286"/>
                    <a:pt x="1376429" y="711004"/>
                  </a:cubicBezTo>
                  <a:cubicBezTo>
                    <a:pt x="1376429" y="773799"/>
                    <a:pt x="1362250" y="826972"/>
                    <a:pt x="1333890" y="870524"/>
                  </a:cubicBezTo>
                  <a:cubicBezTo>
                    <a:pt x="1305532" y="914075"/>
                    <a:pt x="1268057" y="946992"/>
                    <a:pt x="1221467" y="969274"/>
                  </a:cubicBezTo>
                  <a:cubicBezTo>
                    <a:pt x="1174877" y="991556"/>
                    <a:pt x="1125248" y="1002697"/>
                    <a:pt x="1072582" y="1002697"/>
                  </a:cubicBezTo>
                  <a:cubicBezTo>
                    <a:pt x="999658" y="1002697"/>
                    <a:pt x="938382" y="985479"/>
                    <a:pt x="888754" y="951043"/>
                  </a:cubicBezTo>
                  <a:cubicBezTo>
                    <a:pt x="839126" y="916607"/>
                    <a:pt x="802664" y="871030"/>
                    <a:pt x="779369" y="814312"/>
                  </a:cubicBezTo>
                  <a:cubicBezTo>
                    <a:pt x="756074" y="757594"/>
                    <a:pt x="744426" y="696824"/>
                    <a:pt x="744426" y="632003"/>
                  </a:cubicBezTo>
                  <a:cubicBezTo>
                    <a:pt x="744426" y="538823"/>
                    <a:pt x="764176" y="450708"/>
                    <a:pt x="803677" y="367656"/>
                  </a:cubicBezTo>
                  <a:cubicBezTo>
                    <a:pt x="843177" y="284604"/>
                    <a:pt x="894831" y="211175"/>
                    <a:pt x="958639" y="147366"/>
                  </a:cubicBezTo>
                  <a:cubicBezTo>
                    <a:pt x="1022447" y="83559"/>
                    <a:pt x="1091826" y="34436"/>
                    <a:pt x="1166774" y="0"/>
                  </a:cubicBezTo>
                  <a:close/>
                  <a:moveTo>
                    <a:pt x="422348" y="0"/>
                  </a:moveTo>
                  <a:lnTo>
                    <a:pt x="632003" y="154963"/>
                  </a:lnTo>
                  <a:cubicBezTo>
                    <a:pt x="577311" y="179270"/>
                    <a:pt x="525656" y="208136"/>
                    <a:pt x="477041" y="241559"/>
                  </a:cubicBezTo>
                  <a:cubicBezTo>
                    <a:pt x="428425" y="274983"/>
                    <a:pt x="386393" y="311951"/>
                    <a:pt x="350944" y="352464"/>
                  </a:cubicBezTo>
                  <a:cubicBezTo>
                    <a:pt x="315495" y="392976"/>
                    <a:pt x="288655" y="434502"/>
                    <a:pt x="270424" y="477041"/>
                  </a:cubicBezTo>
                  <a:lnTo>
                    <a:pt x="285617" y="486157"/>
                  </a:lnTo>
                  <a:cubicBezTo>
                    <a:pt x="297771" y="478054"/>
                    <a:pt x="311444" y="471977"/>
                    <a:pt x="326636" y="467926"/>
                  </a:cubicBezTo>
                  <a:cubicBezTo>
                    <a:pt x="341829" y="463874"/>
                    <a:pt x="362591" y="461849"/>
                    <a:pt x="388925" y="461849"/>
                  </a:cubicBezTo>
                  <a:cubicBezTo>
                    <a:pt x="425387" y="461849"/>
                    <a:pt x="462355" y="470964"/>
                    <a:pt x="499829" y="489195"/>
                  </a:cubicBezTo>
                  <a:cubicBezTo>
                    <a:pt x="537304" y="507426"/>
                    <a:pt x="568701" y="534772"/>
                    <a:pt x="594022" y="571234"/>
                  </a:cubicBezTo>
                  <a:cubicBezTo>
                    <a:pt x="619343" y="607696"/>
                    <a:pt x="632003" y="654286"/>
                    <a:pt x="632003" y="711004"/>
                  </a:cubicBezTo>
                  <a:cubicBezTo>
                    <a:pt x="632003" y="773799"/>
                    <a:pt x="617823" y="826972"/>
                    <a:pt x="589464" y="870524"/>
                  </a:cubicBezTo>
                  <a:cubicBezTo>
                    <a:pt x="561105" y="914075"/>
                    <a:pt x="523631" y="946992"/>
                    <a:pt x="477041" y="969274"/>
                  </a:cubicBezTo>
                  <a:cubicBezTo>
                    <a:pt x="430451" y="991556"/>
                    <a:pt x="380822" y="1002697"/>
                    <a:pt x="328156" y="1002697"/>
                  </a:cubicBezTo>
                  <a:cubicBezTo>
                    <a:pt x="255232" y="1002697"/>
                    <a:pt x="193956" y="985479"/>
                    <a:pt x="144328" y="951043"/>
                  </a:cubicBezTo>
                  <a:cubicBezTo>
                    <a:pt x="94699" y="916607"/>
                    <a:pt x="58238" y="871030"/>
                    <a:pt x="34943" y="814312"/>
                  </a:cubicBezTo>
                  <a:cubicBezTo>
                    <a:pt x="11648" y="757594"/>
                    <a:pt x="0" y="696824"/>
                    <a:pt x="0" y="632003"/>
                  </a:cubicBezTo>
                  <a:cubicBezTo>
                    <a:pt x="0" y="538823"/>
                    <a:pt x="19750" y="450708"/>
                    <a:pt x="59250" y="367656"/>
                  </a:cubicBezTo>
                  <a:cubicBezTo>
                    <a:pt x="98751" y="284604"/>
                    <a:pt x="150405" y="211175"/>
                    <a:pt x="214213" y="147366"/>
                  </a:cubicBezTo>
                  <a:cubicBezTo>
                    <a:pt x="278021" y="83559"/>
                    <a:pt x="347399" y="34436"/>
                    <a:pt x="422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ID" sz="23900" b="1" dirty="0">
                <a:solidFill>
                  <a:schemeClr val="accent2"/>
                </a:solidFill>
                <a:latin typeface="Saturday Sans Regular" charset="0"/>
                <a:cs typeface="Active SemiBold" charset="0"/>
                <a:sym typeface="Saturday Sans Regular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528383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预期功能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6690" y="1186815"/>
            <a:ext cx="543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08930" y="858520"/>
            <a:ext cx="5845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WPS灵秀黑" charset="-122"/>
                <a:ea typeface="WPS灵秀黑" charset="-122"/>
              </a:rPr>
              <a:t>智能问答与辅助决策</a:t>
            </a:r>
            <a:endParaRPr lang="zh-CN" altLang="en-US" sz="4800"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65" y="2243455"/>
            <a:ext cx="3882390" cy="1499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65" y="3718560"/>
            <a:ext cx="3927475" cy="26479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44550" y="1646555"/>
            <a:ext cx="237934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知识库问答</a:t>
            </a:r>
            <a:endParaRPr lang="zh-CN" altLang="en-US" sz="2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4550" y="2226945"/>
            <a:ext cx="28790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MaxKB 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内置知识库，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支持解答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endParaRPr lang="en-US" altLang="zh-CN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“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趋势分计算规则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</a:t>
            </a:r>
            <a:endParaRPr lang="en-US" altLang="zh-CN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“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关联关系判定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依据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</a:t>
            </a:r>
            <a:endParaRPr lang="en-US" altLang="zh-CN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“OpenRank 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含义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</a:t>
            </a:r>
            <a:endParaRPr lang="en-US" altLang="zh-CN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“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技术标签分类标准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 </a:t>
            </a:r>
            <a:endParaRPr lang="en-US" altLang="zh-CN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等技术问题，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降低非技术用户门槛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30" name="Rectangle: Rounded Corners 15"/>
          <p:cNvSpPr/>
          <p:nvPr/>
        </p:nvSpPr>
        <p:spPr>
          <a:xfrm>
            <a:off x="8370570" y="4341495"/>
            <a:ext cx="2964180" cy="2025650"/>
          </a:xfrm>
          <a:prstGeom prst="roundRect">
            <a:avLst>
              <a:gd name="adj" fmla="val 1393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37" name="TextBox 19"/>
          <p:cNvSpPr txBox="1"/>
          <p:nvPr/>
        </p:nvSpPr>
        <p:spPr>
          <a:xfrm>
            <a:off x="8459470" y="4479290"/>
            <a:ext cx="237934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决策辅助提示</a:t>
            </a:r>
            <a:endParaRPr lang="zh-CN" altLang="en-US" sz="2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77885" y="5059680"/>
            <a:ext cx="2749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针对开发者提供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“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技术选型建议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，针对维护者提供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“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生态定位分析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</a:t>
            </a:r>
            <a:endParaRPr lang="en-US" altLang="zh-CN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5" name="Rectangle: Rounded Corners 15"/>
          <p:cNvSpPr/>
          <p:nvPr/>
        </p:nvSpPr>
        <p:spPr>
          <a:xfrm>
            <a:off x="7940040" y="1769745"/>
            <a:ext cx="3884930" cy="2126615"/>
          </a:xfrm>
          <a:prstGeom prst="roundRect">
            <a:avLst>
              <a:gd name="adj" fmla="val 13937"/>
            </a:avLst>
          </a:prstGeom>
          <a:solidFill>
            <a:srgbClr val="FEDB5E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46" name="TextBox 19"/>
          <p:cNvSpPr txBox="1"/>
          <p:nvPr/>
        </p:nvSpPr>
        <p:spPr>
          <a:xfrm>
            <a:off x="8133715" y="1889760"/>
            <a:ext cx="237934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智能搜索聚焦</a:t>
            </a:r>
            <a:endParaRPr lang="zh-CN" altLang="en-US" sz="2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83550" y="2382520"/>
            <a:ext cx="36988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支持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SQLBot 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自然语言查询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如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“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最近一个月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Python 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生态增长最快的项目是什么？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”)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，实现动态中心探索。</a:t>
            </a:r>
            <a:endParaRPr lang="zh-CN" altLang="en-US" sz="20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38125" y="527685"/>
            <a:ext cx="13500100" cy="7259320"/>
          </a:xfrm>
          <a:prstGeom prst="rect">
            <a:avLst/>
          </a:prstGeom>
          <a:solidFill>
            <a:srgbClr val="FFF1B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462203" y="999707"/>
            <a:ext cx="5388452" cy="555607"/>
            <a:chOff x="2083878" y="1323122"/>
            <a:chExt cx="5388452" cy="555607"/>
          </a:xfrm>
        </p:grpSpPr>
        <p:sp>
          <p:nvSpPr>
            <p:cNvPr id="10" name="TextBox 9"/>
            <p:cNvSpPr txBox="1"/>
            <p:nvPr/>
          </p:nvSpPr>
          <p:spPr>
            <a:xfrm>
              <a:off x="2083878" y="1329454"/>
              <a:ext cx="754005" cy="549275"/>
            </a:xfrm>
            <a:custGeom>
              <a:avLst/>
              <a:gdLst/>
              <a:ahLst/>
              <a:cxnLst/>
              <a:rect l="l" t="t" r="r" b="b"/>
              <a:pathLst>
                <a:path w="1376429" h="1002697">
                  <a:moveTo>
                    <a:pt x="1166774" y="0"/>
                  </a:moveTo>
                  <a:lnTo>
                    <a:pt x="1376429" y="154963"/>
                  </a:lnTo>
                  <a:cubicBezTo>
                    <a:pt x="1321736" y="179270"/>
                    <a:pt x="1270082" y="208136"/>
                    <a:pt x="1221467" y="241559"/>
                  </a:cubicBezTo>
                  <a:cubicBezTo>
                    <a:pt x="1172851" y="274983"/>
                    <a:pt x="1130819" y="311951"/>
                    <a:pt x="1095370" y="352464"/>
                  </a:cubicBezTo>
                  <a:cubicBezTo>
                    <a:pt x="1059922" y="392976"/>
                    <a:pt x="1033082" y="434502"/>
                    <a:pt x="1014850" y="477041"/>
                  </a:cubicBezTo>
                  <a:lnTo>
                    <a:pt x="1030043" y="486157"/>
                  </a:lnTo>
                  <a:cubicBezTo>
                    <a:pt x="1042197" y="478054"/>
                    <a:pt x="1055870" y="471977"/>
                    <a:pt x="1071062" y="467926"/>
                  </a:cubicBezTo>
                  <a:cubicBezTo>
                    <a:pt x="1086255" y="463874"/>
                    <a:pt x="1107018" y="461849"/>
                    <a:pt x="1133351" y="461849"/>
                  </a:cubicBezTo>
                  <a:cubicBezTo>
                    <a:pt x="1169813" y="461849"/>
                    <a:pt x="1206781" y="470964"/>
                    <a:pt x="1244256" y="489195"/>
                  </a:cubicBezTo>
                  <a:cubicBezTo>
                    <a:pt x="1281730" y="507426"/>
                    <a:pt x="1313128" y="534772"/>
                    <a:pt x="1338448" y="571234"/>
                  </a:cubicBezTo>
                  <a:cubicBezTo>
                    <a:pt x="1363769" y="607696"/>
                    <a:pt x="1376429" y="654286"/>
                    <a:pt x="1376429" y="711004"/>
                  </a:cubicBezTo>
                  <a:cubicBezTo>
                    <a:pt x="1376429" y="773799"/>
                    <a:pt x="1362250" y="826972"/>
                    <a:pt x="1333890" y="870524"/>
                  </a:cubicBezTo>
                  <a:cubicBezTo>
                    <a:pt x="1305532" y="914075"/>
                    <a:pt x="1268057" y="946992"/>
                    <a:pt x="1221467" y="969274"/>
                  </a:cubicBezTo>
                  <a:cubicBezTo>
                    <a:pt x="1174877" y="991556"/>
                    <a:pt x="1125248" y="1002697"/>
                    <a:pt x="1072582" y="1002697"/>
                  </a:cubicBezTo>
                  <a:cubicBezTo>
                    <a:pt x="999658" y="1002697"/>
                    <a:pt x="938382" y="985479"/>
                    <a:pt x="888754" y="951043"/>
                  </a:cubicBezTo>
                  <a:cubicBezTo>
                    <a:pt x="839126" y="916607"/>
                    <a:pt x="802664" y="871030"/>
                    <a:pt x="779369" y="814312"/>
                  </a:cubicBezTo>
                  <a:cubicBezTo>
                    <a:pt x="756074" y="757594"/>
                    <a:pt x="744426" y="696824"/>
                    <a:pt x="744426" y="632003"/>
                  </a:cubicBezTo>
                  <a:cubicBezTo>
                    <a:pt x="744426" y="538823"/>
                    <a:pt x="764176" y="450708"/>
                    <a:pt x="803677" y="367656"/>
                  </a:cubicBezTo>
                  <a:cubicBezTo>
                    <a:pt x="843177" y="284604"/>
                    <a:pt x="894831" y="211175"/>
                    <a:pt x="958639" y="147366"/>
                  </a:cubicBezTo>
                  <a:cubicBezTo>
                    <a:pt x="1022447" y="83559"/>
                    <a:pt x="1091826" y="34436"/>
                    <a:pt x="1166774" y="0"/>
                  </a:cubicBezTo>
                  <a:close/>
                  <a:moveTo>
                    <a:pt x="422348" y="0"/>
                  </a:moveTo>
                  <a:lnTo>
                    <a:pt x="632003" y="154963"/>
                  </a:lnTo>
                  <a:cubicBezTo>
                    <a:pt x="577311" y="179270"/>
                    <a:pt x="525656" y="208136"/>
                    <a:pt x="477041" y="241559"/>
                  </a:cubicBezTo>
                  <a:cubicBezTo>
                    <a:pt x="428425" y="274983"/>
                    <a:pt x="386393" y="311951"/>
                    <a:pt x="350944" y="352464"/>
                  </a:cubicBezTo>
                  <a:cubicBezTo>
                    <a:pt x="315495" y="392976"/>
                    <a:pt x="288655" y="434502"/>
                    <a:pt x="270424" y="477041"/>
                  </a:cubicBezTo>
                  <a:lnTo>
                    <a:pt x="285617" y="486157"/>
                  </a:lnTo>
                  <a:cubicBezTo>
                    <a:pt x="297771" y="478054"/>
                    <a:pt x="311444" y="471977"/>
                    <a:pt x="326636" y="467926"/>
                  </a:cubicBezTo>
                  <a:cubicBezTo>
                    <a:pt x="341829" y="463874"/>
                    <a:pt x="362591" y="461849"/>
                    <a:pt x="388925" y="461849"/>
                  </a:cubicBezTo>
                  <a:cubicBezTo>
                    <a:pt x="425387" y="461849"/>
                    <a:pt x="462355" y="470964"/>
                    <a:pt x="499829" y="489195"/>
                  </a:cubicBezTo>
                  <a:cubicBezTo>
                    <a:pt x="537304" y="507426"/>
                    <a:pt x="568701" y="534772"/>
                    <a:pt x="594022" y="571234"/>
                  </a:cubicBezTo>
                  <a:cubicBezTo>
                    <a:pt x="619343" y="607696"/>
                    <a:pt x="632003" y="654286"/>
                    <a:pt x="632003" y="711004"/>
                  </a:cubicBezTo>
                  <a:cubicBezTo>
                    <a:pt x="632003" y="773799"/>
                    <a:pt x="617823" y="826972"/>
                    <a:pt x="589464" y="870524"/>
                  </a:cubicBezTo>
                  <a:cubicBezTo>
                    <a:pt x="561105" y="914075"/>
                    <a:pt x="523631" y="946992"/>
                    <a:pt x="477041" y="969274"/>
                  </a:cubicBezTo>
                  <a:cubicBezTo>
                    <a:pt x="430451" y="991556"/>
                    <a:pt x="380822" y="1002697"/>
                    <a:pt x="328156" y="1002697"/>
                  </a:cubicBezTo>
                  <a:cubicBezTo>
                    <a:pt x="255232" y="1002697"/>
                    <a:pt x="193956" y="985479"/>
                    <a:pt x="144328" y="951043"/>
                  </a:cubicBezTo>
                  <a:cubicBezTo>
                    <a:pt x="94699" y="916607"/>
                    <a:pt x="58238" y="871030"/>
                    <a:pt x="34943" y="814312"/>
                  </a:cubicBezTo>
                  <a:cubicBezTo>
                    <a:pt x="11648" y="757594"/>
                    <a:pt x="0" y="696824"/>
                    <a:pt x="0" y="632003"/>
                  </a:cubicBezTo>
                  <a:cubicBezTo>
                    <a:pt x="0" y="538823"/>
                    <a:pt x="19750" y="450708"/>
                    <a:pt x="59250" y="367656"/>
                  </a:cubicBezTo>
                  <a:cubicBezTo>
                    <a:pt x="98751" y="284604"/>
                    <a:pt x="150405" y="211175"/>
                    <a:pt x="214213" y="147366"/>
                  </a:cubicBezTo>
                  <a:cubicBezTo>
                    <a:pt x="278021" y="83559"/>
                    <a:pt x="347399" y="34436"/>
                    <a:pt x="422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ID" sz="23900" b="1" dirty="0">
                <a:solidFill>
                  <a:schemeClr val="accent2"/>
                </a:solidFill>
                <a:latin typeface="Saturday Sans Regular" charset="0"/>
                <a:cs typeface="Active SemiBold" charset="0"/>
                <a:sym typeface="Saturday Sans Regular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0800000">
              <a:off x="6718325" y="1323122"/>
              <a:ext cx="754005" cy="549275"/>
            </a:xfrm>
            <a:custGeom>
              <a:avLst/>
              <a:gdLst/>
              <a:ahLst/>
              <a:cxnLst/>
              <a:rect l="l" t="t" r="r" b="b"/>
              <a:pathLst>
                <a:path w="1376429" h="1002697">
                  <a:moveTo>
                    <a:pt x="1166774" y="0"/>
                  </a:moveTo>
                  <a:lnTo>
                    <a:pt x="1376429" y="154963"/>
                  </a:lnTo>
                  <a:cubicBezTo>
                    <a:pt x="1321736" y="179270"/>
                    <a:pt x="1270082" y="208136"/>
                    <a:pt x="1221467" y="241559"/>
                  </a:cubicBezTo>
                  <a:cubicBezTo>
                    <a:pt x="1172851" y="274983"/>
                    <a:pt x="1130819" y="311951"/>
                    <a:pt x="1095370" y="352464"/>
                  </a:cubicBezTo>
                  <a:cubicBezTo>
                    <a:pt x="1059922" y="392976"/>
                    <a:pt x="1033082" y="434502"/>
                    <a:pt x="1014850" y="477041"/>
                  </a:cubicBezTo>
                  <a:lnTo>
                    <a:pt x="1030043" y="486157"/>
                  </a:lnTo>
                  <a:cubicBezTo>
                    <a:pt x="1042197" y="478054"/>
                    <a:pt x="1055870" y="471977"/>
                    <a:pt x="1071062" y="467926"/>
                  </a:cubicBezTo>
                  <a:cubicBezTo>
                    <a:pt x="1086255" y="463874"/>
                    <a:pt x="1107018" y="461849"/>
                    <a:pt x="1133351" y="461849"/>
                  </a:cubicBezTo>
                  <a:cubicBezTo>
                    <a:pt x="1169813" y="461849"/>
                    <a:pt x="1206781" y="470964"/>
                    <a:pt x="1244256" y="489195"/>
                  </a:cubicBezTo>
                  <a:cubicBezTo>
                    <a:pt x="1281730" y="507426"/>
                    <a:pt x="1313128" y="534772"/>
                    <a:pt x="1338448" y="571234"/>
                  </a:cubicBezTo>
                  <a:cubicBezTo>
                    <a:pt x="1363769" y="607696"/>
                    <a:pt x="1376429" y="654286"/>
                    <a:pt x="1376429" y="711004"/>
                  </a:cubicBezTo>
                  <a:cubicBezTo>
                    <a:pt x="1376429" y="773799"/>
                    <a:pt x="1362250" y="826972"/>
                    <a:pt x="1333890" y="870524"/>
                  </a:cubicBezTo>
                  <a:cubicBezTo>
                    <a:pt x="1305532" y="914075"/>
                    <a:pt x="1268057" y="946992"/>
                    <a:pt x="1221467" y="969274"/>
                  </a:cubicBezTo>
                  <a:cubicBezTo>
                    <a:pt x="1174877" y="991556"/>
                    <a:pt x="1125248" y="1002697"/>
                    <a:pt x="1072582" y="1002697"/>
                  </a:cubicBezTo>
                  <a:cubicBezTo>
                    <a:pt x="999658" y="1002697"/>
                    <a:pt x="938382" y="985479"/>
                    <a:pt x="888754" y="951043"/>
                  </a:cubicBezTo>
                  <a:cubicBezTo>
                    <a:pt x="839126" y="916607"/>
                    <a:pt x="802664" y="871030"/>
                    <a:pt x="779369" y="814312"/>
                  </a:cubicBezTo>
                  <a:cubicBezTo>
                    <a:pt x="756074" y="757594"/>
                    <a:pt x="744426" y="696824"/>
                    <a:pt x="744426" y="632003"/>
                  </a:cubicBezTo>
                  <a:cubicBezTo>
                    <a:pt x="744426" y="538823"/>
                    <a:pt x="764176" y="450708"/>
                    <a:pt x="803677" y="367656"/>
                  </a:cubicBezTo>
                  <a:cubicBezTo>
                    <a:pt x="843177" y="284604"/>
                    <a:pt x="894831" y="211175"/>
                    <a:pt x="958639" y="147366"/>
                  </a:cubicBezTo>
                  <a:cubicBezTo>
                    <a:pt x="1022447" y="83559"/>
                    <a:pt x="1091826" y="34436"/>
                    <a:pt x="1166774" y="0"/>
                  </a:cubicBezTo>
                  <a:close/>
                  <a:moveTo>
                    <a:pt x="422348" y="0"/>
                  </a:moveTo>
                  <a:lnTo>
                    <a:pt x="632003" y="154963"/>
                  </a:lnTo>
                  <a:cubicBezTo>
                    <a:pt x="577311" y="179270"/>
                    <a:pt x="525656" y="208136"/>
                    <a:pt x="477041" y="241559"/>
                  </a:cubicBezTo>
                  <a:cubicBezTo>
                    <a:pt x="428425" y="274983"/>
                    <a:pt x="386393" y="311951"/>
                    <a:pt x="350944" y="352464"/>
                  </a:cubicBezTo>
                  <a:cubicBezTo>
                    <a:pt x="315495" y="392976"/>
                    <a:pt x="288655" y="434502"/>
                    <a:pt x="270424" y="477041"/>
                  </a:cubicBezTo>
                  <a:lnTo>
                    <a:pt x="285617" y="486157"/>
                  </a:lnTo>
                  <a:cubicBezTo>
                    <a:pt x="297771" y="478054"/>
                    <a:pt x="311444" y="471977"/>
                    <a:pt x="326636" y="467926"/>
                  </a:cubicBezTo>
                  <a:cubicBezTo>
                    <a:pt x="341829" y="463874"/>
                    <a:pt x="362591" y="461849"/>
                    <a:pt x="388925" y="461849"/>
                  </a:cubicBezTo>
                  <a:cubicBezTo>
                    <a:pt x="425387" y="461849"/>
                    <a:pt x="462355" y="470964"/>
                    <a:pt x="499829" y="489195"/>
                  </a:cubicBezTo>
                  <a:cubicBezTo>
                    <a:pt x="537304" y="507426"/>
                    <a:pt x="568701" y="534772"/>
                    <a:pt x="594022" y="571234"/>
                  </a:cubicBezTo>
                  <a:cubicBezTo>
                    <a:pt x="619343" y="607696"/>
                    <a:pt x="632003" y="654286"/>
                    <a:pt x="632003" y="711004"/>
                  </a:cubicBezTo>
                  <a:cubicBezTo>
                    <a:pt x="632003" y="773799"/>
                    <a:pt x="617823" y="826972"/>
                    <a:pt x="589464" y="870524"/>
                  </a:cubicBezTo>
                  <a:cubicBezTo>
                    <a:pt x="561105" y="914075"/>
                    <a:pt x="523631" y="946992"/>
                    <a:pt x="477041" y="969274"/>
                  </a:cubicBezTo>
                  <a:cubicBezTo>
                    <a:pt x="430451" y="991556"/>
                    <a:pt x="380822" y="1002697"/>
                    <a:pt x="328156" y="1002697"/>
                  </a:cubicBezTo>
                  <a:cubicBezTo>
                    <a:pt x="255232" y="1002697"/>
                    <a:pt x="193956" y="985479"/>
                    <a:pt x="144328" y="951043"/>
                  </a:cubicBezTo>
                  <a:cubicBezTo>
                    <a:pt x="94699" y="916607"/>
                    <a:pt x="58238" y="871030"/>
                    <a:pt x="34943" y="814312"/>
                  </a:cubicBezTo>
                  <a:cubicBezTo>
                    <a:pt x="11648" y="757594"/>
                    <a:pt x="0" y="696824"/>
                    <a:pt x="0" y="632003"/>
                  </a:cubicBezTo>
                  <a:cubicBezTo>
                    <a:pt x="0" y="538823"/>
                    <a:pt x="19750" y="450708"/>
                    <a:pt x="59250" y="367656"/>
                  </a:cubicBezTo>
                  <a:cubicBezTo>
                    <a:pt x="98751" y="284604"/>
                    <a:pt x="150405" y="211175"/>
                    <a:pt x="214213" y="147366"/>
                  </a:cubicBezTo>
                  <a:cubicBezTo>
                    <a:pt x="278021" y="83559"/>
                    <a:pt x="347399" y="34436"/>
                    <a:pt x="422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ID" sz="23900" b="1" dirty="0">
                <a:solidFill>
                  <a:schemeClr val="accent2"/>
                </a:solidFill>
                <a:latin typeface="Saturday Sans Regular" charset="0"/>
                <a:cs typeface="Active SemiBold" charset="0"/>
                <a:sym typeface="Saturday Sans Regular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528383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预期功能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6690" y="1186815"/>
            <a:ext cx="543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15555" y="866140"/>
            <a:ext cx="5845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WPS灵秀黑" charset="-122"/>
                <a:ea typeface="WPS灵秀黑" charset="-122"/>
              </a:rPr>
              <a:t>可行性证明</a:t>
            </a:r>
            <a:endParaRPr lang="zh-CN" altLang="en-US" sz="4800">
              <a:latin typeface="WPS灵秀黑" charset="-122"/>
              <a:ea typeface="WPS灵秀黑" charset="-122"/>
            </a:endParaRPr>
          </a:p>
        </p:txBody>
      </p:sp>
      <p:sp>
        <p:nvSpPr>
          <p:cNvPr id="1049692" name="Rectangle 13"/>
          <p:cNvSpPr/>
          <p:nvPr/>
        </p:nvSpPr>
        <p:spPr>
          <a:xfrm>
            <a:off x="627380" y="1747520"/>
            <a:ext cx="4739640" cy="226631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lIns="91440" tIns="45720" rIns="91440" bIns="45720" anchor="ctr" anchorCtr="0"/>
          <a:p>
            <a:pPr algn="ctr">
              <a:buFontTx/>
              <a:buNone/>
            </a:pPr>
            <a:endParaRPr lang="en-ID" altLang="en-US" baseline="0" dirty="0">
              <a:solidFill>
                <a:srgbClr val="FFFFFF"/>
              </a:solidFill>
              <a:latin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1049694" name="Rectangle 18"/>
          <p:cNvSpPr/>
          <p:nvPr/>
        </p:nvSpPr>
        <p:spPr>
          <a:xfrm>
            <a:off x="6042660" y="1748155"/>
            <a:ext cx="5496560" cy="22656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lIns="91440" tIns="45720" rIns="91440" bIns="45720" anchor="ctr" anchorCtr="0"/>
          <a:p>
            <a:pPr algn="ctr">
              <a:buFontTx/>
              <a:buNone/>
            </a:pPr>
            <a:endParaRPr lang="en-ID" altLang="en-US" baseline="0" dirty="0">
              <a:solidFill>
                <a:srgbClr val="FFFFFF"/>
              </a:solidFill>
              <a:latin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1049696" name="Rectangle 19"/>
          <p:cNvSpPr/>
          <p:nvPr/>
        </p:nvSpPr>
        <p:spPr>
          <a:xfrm>
            <a:off x="626745" y="4210685"/>
            <a:ext cx="4740275" cy="22656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lIns="91440" tIns="45720" rIns="91440" bIns="45720" anchor="ctr" anchorCtr="0"/>
          <a:p>
            <a:pPr algn="ctr">
              <a:buFontTx/>
              <a:buNone/>
            </a:pPr>
            <a:endParaRPr lang="en-ID" altLang="en-US" baseline="0" dirty="0">
              <a:solidFill>
                <a:srgbClr val="FFFFFF"/>
              </a:solidFill>
              <a:latin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1049698" name="Rectangle 20"/>
          <p:cNvSpPr/>
          <p:nvPr/>
        </p:nvSpPr>
        <p:spPr>
          <a:xfrm>
            <a:off x="6042660" y="4213860"/>
            <a:ext cx="5496560" cy="226250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lIns="91440" tIns="45720" rIns="91440" bIns="45720" anchor="ctr" anchorCtr="0"/>
          <a:p>
            <a:pPr algn="ctr">
              <a:buFontTx/>
              <a:buNone/>
            </a:pPr>
            <a:endParaRPr lang="en-ID" altLang="en-US" baseline="0" dirty="0">
              <a:solidFill>
                <a:srgbClr val="FFFFFF"/>
              </a:solidFill>
              <a:latin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1049704" name="Text Placeholder 3"/>
          <p:cNvSpPr/>
          <p:nvPr/>
        </p:nvSpPr>
        <p:spPr>
          <a:xfrm>
            <a:off x="2167255" y="1848485"/>
            <a:ext cx="1581150" cy="3476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en-US" sz="2400" dirty="0">
                <a:solidFill>
                  <a:srgbClr val="5DB1FB"/>
                </a:solidFill>
                <a:latin typeface="WPS灵秀黑" charset="-122"/>
                <a:ea typeface="WPS灵秀黑" charset="-122"/>
              </a:rPr>
              <a:t>数据支撑</a:t>
            </a:r>
            <a:endParaRPr lang="en-US" altLang="en-US" sz="2400" dirty="0">
              <a:solidFill>
                <a:srgbClr val="5DB1FB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7255" y="2294255"/>
            <a:ext cx="43129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基于官方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top300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的日志与仓库数据进行基础分析，后续利用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opendigger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与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Github api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拉取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10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万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仓库全量数据采集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,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支持扩充至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50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万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</a:t>
            </a:r>
            <a:endParaRPr lang="en-US" altLang="zh-CN" sz="20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5" name="Text Placeholder 3"/>
          <p:cNvSpPr/>
          <p:nvPr/>
        </p:nvSpPr>
        <p:spPr>
          <a:xfrm>
            <a:off x="7904480" y="1831340"/>
            <a:ext cx="1581150" cy="3476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5DB1FB"/>
                </a:solidFill>
                <a:latin typeface="WPS灵秀黑" charset="-122"/>
                <a:ea typeface="WPS灵秀黑" charset="-122"/>
              </a:rPr>
              <a:t>技术验证</a:t>
            </a:r>
            <a:endParaRPr lang="zh-CN" altLang="en-US" sz="2400" dirty="0">
              <a:solidFill>
                <a:srgbClr val="5DB1FB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4480" y="2277110"/>
            <a:ext cx="43129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基于基础可视化工具以及去年一等奖优化版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EasyGraph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进行可视化，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10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万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节点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60FPS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稳定渲染，时序计算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/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智能交互响应均达毫秒级</a:t>
            </a:r>
            <a:endParaRPr lang="zh-CN" altLang="en-US" sz="20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7" name="Text Placeholder 3"/>
          <p:cNvSpPr/>
          <p:nvPr/>
        </p:nvSpPr>
        <p:spPr>
          <a:xfrm>
            <a:off x="2167255" y="4324985"/>
            <a:ext cx="1581150" cy="3476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5DB1FB"/>
                </a:solidFill>
                <a:latin typeface="WPS灵秀黑" charset="-122"/>
                <a:ea typeface="WPS灵秀黑" charset="-122"/>
              </a:rPr>
              <a:t>部署适配</a:t>
            </a:r>
            <a:endParaRPr lang="zh-CN" altLang="en-US" sz="2400" dirty="0">
              <a:solidFill>
                <a:srgbClr val="5DB1FB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7255" y="4770755"/>
            <a:ext cx="4312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跨系统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/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浏览器兼容，支持容器化部署与弹性扩容</a:t>
            </a:r>
            <a:endParaRPr lang="zh-CN" altLang="en-US" sz="20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22" name="Text Placeholder 3"/>
          <p:cNvSpPr/>
          <p:nvPr/>
        </p:nvSpPr>
        <p:spPr>
          <a:xfrm>
            <a:off x="7967345" y="4260850"/>
            <a:ext cx="1581150" cy="3476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5DB1FB"/>
                </a:solidFill>
                <a:latin typeface="WPS灵秀黑" charset="-122"/>
                <a:ea typeface="WPS灵秀黑" charset="-122"/>
              </a:rPr>
              <a:t>场景适配</a:t>
            </a:r>
            <a:endParaRPr lang="zh-CN" altLang="en-US" sz="2400" dirty="0">
              <a:solidFill>
                <a:srgbClr val="5DB1FB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97345" y="4706620"/>
            <a:ext cx="431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核心功能精准匹配开发者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/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维护者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/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投资者需求，多角色试用反馈功能匹配度高</a:t>
            </a:r>
            <a:endParaRPr lang="zh-CN" altLang="en-US" sz="20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蓝色简约科技风科技发展峰会宣传微信公众号封面"/>
          <p:cNvPicPr>
            <a:picLocks noChangeAspect="1"/>
          </p:cNvPicPr>
          <p:nvPr/>
        </p:nvPicPr>
        <p:blipFill>
          <a:blip r:embed="rId1"/>
          <a:srcRect l="22600" r="30119"/>
          <a:stretch>
            <a:fillRect/>
          </a:stretch>
        </p:blipFill>
        <p:spPr>
          <a:xfrm>
            <a:off x="-3644265" y="3881755"/>
            <a:ext cx="8651240" cy="7786370"/>
          </a:xfrm>
          <a:prstGeom prst="rect">
            <a:avLst/>
          </a:prstGeom>
        </p:spPr>
      </p:pic>
      <p:sp>
        <p:nvSpPr>
          <p:cNvPr id="7" name="Freeform: Shape 27"/>
          <p:cNvSpPr/>
          <p:nvPr/>
        </p:nvSpPr>
        <p:spPr>
          <a:xfrm rot="10800000">
            <a:off x="7763799" y="3751174"/>
            <a:ext cx="4574731" cy="3116122"/>
          </a:xfrm>
          <a:custGeom>
            <a:avLst/>
            <a:gdLst>
              <a:gd name="connsiteX0" fmla="*/ 3810 w 5520690"/>
              <a:gd name="connsiteY0" fmla="*/ 0 h 3760471"/>
              <a:gd name="connsiteX1" fmla="*/ 250711 w 5520690"/>
              <a:gd name="connsiteY1" fmla="*/ 0 h 3760471"/>
              <a:gd name="connsiteX2" fmla="*/ 5266169 w 5520690"/>
              <a:gd name="connsiteY2" fmla="*/ 0 h 3760471"/>
              <a:gd name="connsiteX3" fmla="*/ 5520690 w 5520690"/>
              <a:gd name="connsiteY3" fmla="*/ 0 h 3760471"/>
              <a:gd name="connsiteX4" fmla="*/ 5520690 w 5520690"/>
              <a:gd name="connsiteY4" fmla="*/ 2354580 h 3760471"/>
              <a:gd name="connsiteX5" fmla="*/ 5516880 w 5520690"/>
              <a:gd name="connsiteY5" fmla="*/ 2354580 h 3760471"/>
              <a:gd name="connsiteX6" fmla="*/ 5516880 w 5520690"/>
              <a:gd name="connsiteY6" fmla="*/ 3509760 h 3760471"/>
              <a:gd name="connsiteX7" fmla="*/ 5266169 w 5520690"/>
              <a:gd name="connsiteY7" fmla="*/ 3760471 h 3760471"/>
              <a:gd name="connsiteX8" fmla="*/ 250711 w 5520690"/>
              <a:gd name="connsiteY8" fmla="*/ 3760471 h 3760471"/>
              <a:gd name="connsiteX9" fmla="*/ 0 w 5520690"/>
              <a:gd name="connsiteY9" fmla="*/ 3509760 h 3760471"/>
              <a:gd name="connsiteX10" fmla="*/ 0 w 5520690"/>
              <a:gd name="connsiteY10" fmla="*/ 250711 h 3760471"/>
              <a:gd name="connsiteX11" fmla="*/ 3810 w 5520690"/>
              <a:gd name="connsiteY11" fmla="*/ 231839 h 376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0690" h="3760471">
                <a:moveTo>
                  <a:pt x="3810" y="0"/>
                </a:moveTo>
                <a:lnTo>
                  <a:pt x="250711" y="0"/>
                </a:lnTo>
                <a:lnTo>
                  <a:pt x="5266169" y="0"/>
                </a:lnTo>
                <a:lnTo>
                  <a:pt x="5520690" y="0"/>
                </a:lnTo>
                <a:lnTo>
                  <a:pt x="5520690" y="2354580"/>
                </a:lnTo>
                <a:lnTo>
                  <a:pt x="5516880" y="2354580"/>
                </a:lnTo>
                <a:lnTo>
                  <a:pt x="5516880" y="3509760"/>
                </a:lnTo>
                <a:cubicBezTo>
                  <a:pt x="5516880" y="3648224"/>
                  <a:pt x="5404633" y="3760471"/>
                  <a:pt x="5266169" y="3760471"/>
                </a:cubicBezTo>
                <a:lnTo>
                  <a:pt x="250711" y="3760471"/>
                </a:lnTo>
                <a:cubicBezTo>
                  <a:pt x="112247" y="3760471"/>
                  <a:pt x="0" y="3648224"/>
                  <a:pt x="0" y="3509760"/>
                </a:cubicBezTo>
                <a:lnTo>
                  <a:pt x="0" y="250711"/>
                </a:lnTo>
                <a:lnTo>
                  <a:pt x="3810" y="2318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7917536" y="4010889"/>
            <a:ext cx="4165657" cy="284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9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Active SemiBold" charset="0"/>
              </a:rPr>
              <a:t>04</a:t>
            </a:r>
            <a:endParaRPr lang="en-US" sz="199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Active SemiBold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797685" y="2808052"/>
            <a:ext cx="6900546" cy="297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ID" dirty="0">
                <a:latin typeface="等线 Light" panose="02010600030101010101" charset="-122"/>
                <a:ea typeface="等线 Light" panose="02010600030101010101" charset="-122"/>
                <a:cs typeface="Crunch SemiBold" charset="0"/>
                <a:sym typeface="+mn-ea"/>
              </a:rPr>
              <a:t>Project Value &amp; </a:t>
            </a:r>
            <a:endParaRPr lang="en-ID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  <a:cs typeface="Crunch SemiBold" charset="0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ID" dirty="0">
                <a:latin typeface="等线 Light" panose="02010600030101010101" charset="-122"/>
                <a:ea typeface="等线 Light" panose="02010600030101010101" charset="-122"/>
                <a:cs typeface="Crunch SemiBold" charset="0"/>
                <a:sym typeface="+mn-ea"/>
              </a:rPr>
              <a:t>Future Plans</a:t>
            </a:r>
            <a:endParaRPr lang="en-ID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  <a:cs typeface="Crunch SemiBold" charset="0"/>
            </a:endParaRPr>
          </a:p>
          <a:p>
            <a:pPr>
              <a:lnSpc>
                <a:spcPct val="130000"/>
              </a:lnSpc>
            </a:pPr>
            <a:endParaRPr lang="en-ID" dirty="0">
              <a:latin typeface="等线 Light" panose="02010600030101010101" charset="-122"/>
              <a:ea typeface="等线 Light" panose="02010600030101010101" charset="-122"/>
              <a:cs typeface="Active SemiBold" charset="0"/>
            </a:endParaRPr>
          </a:p>
        </p:txBody>
      </p:sp>
      <p:sp>
        <p:nvSpPr>
          <p:cNvPr id="16" name="Rectangle: Rounded Corners 9"/>
          <p:cNvSpPr/>
          <p:nvPr/>
        </p:nvSpPr>
        <p:spPr>
          <a:xfrm>
            <a:off x="706755" y="5797550"/>
            <a:ext cx="2738967" cy="511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0" name="Oval 10"/>
          <p:cNvSpPr/>
          <p:nvPr/>
        </p:nvSpPr>
        <p:spPr>
          <a:xfrm>
            <a:off x="3599459" y="5797550"/>
            <a:ext cx="511175" cy="5111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1" name="任意形状 658"/>
          <p:cNvSpPr/>
          <p:nvPr/>
        </p:nvSpPr>
        <p:spPr>
          <a:xfrm>
            <a:off x="3747163" y="5947900"/>
            <a:ext cx="220000" cy="2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lose/>
                <a:moveTo>
                  <a:pt x="10800" y="19440"/>
                </a:moveTo>
                <a:cubicBezTo>
                  <a:pt x="15572" y="19440"/>
                  <a:pt x="19440" y="15572"/>
                  <a:pt x="19440" y="10800"/>
                </a:cubicBezTo>
                <a:cubicBezTo>
                  <a:pt x="19440" y="6028"/>
                  <a:pt x="15572" y="2160"/>
                  <a:pt x="10800" y="2160"/>
                </a:cubicBezTo>
                <a:cubicBezTo>
                  <a:pt x="6028" y="2160"/>
                  <a:pt x="2160" y="6028"/>
                  <a:pt x="2160" y="10800"/>
                </a:cubicBezTo>
                <a:cubicBezTo>
                  <a:pt x="2160" y="15572"/>
                  <a:pt x="6028" y="19440"/>
                  <a:pt x="10800" y="19440"/>
                </a:cubicBezTo>
                <a:close/>
                <a:moveTo>
                  <a:pt x="9720" y="15120"/>
                </a:moveTo>
                <a:lnTo>
                  <a:pt x="6480" y="15120"/>
                </a:lnTo>
                <a:lnTo>
                  <a:pt x="6480" y="6480"/>
                </a:lnTo>
                <a:lnTo>
                  <a:pt x="9720" y="6480"/>
                </a:lnTo>
                <a:lnTo>
                  <a:pt x="9720" y="4320"/>
                </a:lnTo>
                <a:lnTo>
                  <a:pt x="11880" y="4320"/>
                </a:lnTo>
                <a:lnTo>
                  <a:pt x="11880" y="6480"/>
                </a:lnTo>
                <a:lnTo>
                  <a:pt x="12960" y="6480"/>
                </a:lnTo>
                <a:cubicBezTo>
                  <a:pt x="14451" y="6480"/>
                  <a:pt x="15660" y="7689"/>
                  <a:pt x="15660" y="9180"/>
                </a:cubicBezTo>
                <a:cubicBezTo>
                  <a:pt x="15660" y="9764"/>
                  <a:pt x="15470" y="10333"/>
                  <a:pt x="15120" y="10800"/>
                </a:cubicBezTo>
                <a:cubicBezTo>
                  <a:pt x="16015" y="11993"/>
                  <a:pt x="15773" y="13685"/>
                  <a:pt x="14580" y="14580"/>
                </a:cubicBezTo>
                <a:cubicBezTo>
                  <a:pt x="14113" y="14931"/>
                  <a:pt x="13544" y="15120"/>
                  <a:pt x="12960" y="15120"/>
                </a:cubicBezTo>
                <a:lnTo>
                  <a:pt x="11880" y="15120"/>
                </a:lnTo>
                <a:lnTo>
                  <a:pt x="11880" y="17280"/>
                </a:lnTo>
                <a:lnTo>
                  <a:pt x="9720" y="17280"/>
                </a:lnTo>
                <a:lnTo>
                  <a:pt x="9720" y="15120"/>
                </a:lnTo>
                <a:close/>
                <a:moveTo>
                  <a:pt x="8640" y="11880"/>
                </a:moveTo>
                <a:lnTo>
                  <a:pt x="8640" y="12960"/>
                </a:lnTo>
                <a:lnTo>
                  <a:pt x="12960" y="12960"/>
                </a:lnTo>
                <a:cubicBezTo>
                  <a:pt x="13258" y="12960"/>
                  <a:pt x="13500" y="12718"/>
                  <a:pt x="13500" y="12420"/>
                </a:cubicBezTo>
                <a:cubicBezTo>
                  <a:pt x="13500" y="12122"/>
                  <a:pt x="13258" y="11880"/>
                  <a:pt x="12960" y="11880"/>
                </a:cubicBezTo>
                <a:lnTo>
                  <a:pt x="8640" y="11880"/>
                </a:lnTo>
                <a:close/>
                <a:moveTo>
                  <a:pt x="8640" y="8640"/>
                </a:moveTo>
                <a:lnTo>
                  <a:pt x="8640" y="9720"/>
                </a:lnTo>
                <a:lnTo>
                  <a:pt x="12960" y="9720"/>
                </a:lnTo>
                <a:cubicBezTo>
                  <a:pt x="13258" y="9720"/>
                  <a:pt x="13500" y="9478"/>
                  <a:pt x="13500" y="9180"/>
                </a:cubicBezTo>
                <a:cubicBezTo>
                  <a:pt x="13500" y="8882"/>
                  <a:pt x="13258" y="8640"/>
                  <a:pt x="12960" y="8640"/>
                </a:cubicBezTo>
                <a:lnTo>
                  <a:pt x="8640" y="864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>
              <a:latin typeface="Saturday Sans Regular" charset="0"/>
              <a:sym typeface="Saturday Sans Regular" charset="0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854907" y="5909572"/>
            <a:ext cx="2442662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/>
            <a:r>
              <a:rPr lang="en-US" altLang="en-ID" sz="1400" dirty="0">
                <a:solidFill>
                  <a:schemeClr val="accent1"/>
                </a:solidFill>
              </a:rPr>
              <a:t>Part 4</a:t>
            </a:r>
            <a:endParaRPr lang="en-US" altLang="en-ID" sz="14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4960" y="1461770"/>
            <a:ext cx="94056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dirty="0">
                <a:solidFill>
                  <a:schemeClr val="accent1"/>
                </a:solidFill>
                <a:latin typeface="方正大标宋简体" panose="02000000000000000000" charset="-122"/>
                <a:ea typeface="方正大标宋简体" panose="02000000000000000000" charset="-122"/>
                <a:sym typeface="+mn-ea"/>
              </a:rPr>
              <a:t>项目价值与未来计划</a:t>
            </a:r>
            <a:endParaRPr lang="zh-CN" altLang="en-US" sz="6600" dirty="0">
              <a:solidFill>
                <a:schemeClr val="accent1"/>
              </a:solidFill>
              <a:latin typeface="方正大标宋简体" panose="02000000000000000000" charset="-122"/>
              <a:ea typeface="方正大标宋简体" panose="02000000000000000000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770064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pic>
        <p:nvPicPr>
          <p:cNvPr id="3" name="图片 2" descr="紫色简约商务风流程图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20" y="393700"/>
            <a:ext cx="6200140" cy="3488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紫色简约商务风流程图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75180" y="943610"/>
            <a:ext cx="10115550" cy="5690235"/>
          </a:xfrm>
          <a:prstGeom prst="rect">
            <a:avLst/>
          </a:prstGeom>
        </p:spPr>
      </p:pic>
      <p:pic>
        <p:nvPicPr>
          <p:cNvPr id="9" name="图片 8" descr="紫色简约商务风流程图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9135" y="943610"/>
            <a:ext cx="10115550" cy="569023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950" y="3876675"/>
            <a:ext cx="4497705" cy="4124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pic>
        <p:nvPicPr>
          <p:cNvPr id="5" name="图片 4" descr="紫色简约商务风流程图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325" y="1341120"/>
            <a:ext cx="10115550" cy="569023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770064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69180" y="2087245"/>
            <a:ext cx="284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latin typeface="WPS灵秀黑" charset="-122"/>
                <a:ea typeface="WPS灵秀黑" charset="-122"/>
              </a:rPr>
              <a:t>对</a:t>
            </a:r>
            <a:endParaRPr lang="zh-CN" altLang="en-US" sz="3600">
              <a:latin typeface="WPS灵秀黑" charset="-122"/>
              <a:ea typeface="WPS灵秀黑" charset="-122"/>
            </a:endParaRPr>
          </a:p>
          <a:p>
            <a:pPr algn="ctr"/>
            <a:r>
              <a:rPr lang="zh-CN" altLang="en-US" sz="3600">
                <a:latin typeface="WPS灵秀黑" charset="-122"/>
                <a:ea typeface="WPS灵秀黑" charset="-122"/>
              </a:rPr>
              <a:t>开发者</a:t>
            </a:r>
            <a:endParaRPr lang="zh-CN" altLang="en-US" sz="3600">
              <a:latin typeface="WPS灵秀黑" charset="-122"/>
              <a:ea typeface="WPS灵秀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7135" y="4479925"/>
            <a:ext cx="28498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快速定位</a:t>
            </a:r>
            <a:endParaRPr lang="zh-CN" altLang="en-US" sz="28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algn="ctr"/>
            <a:r>
              <a:rPr lang="en-US" altLang="zh-CN" sz="28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“</a:t>
            </a:r>
            <a:r>
              <a:rPr lang="zh-CN" altLang="en-US" sz="28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技术邻居</a:t>
            </a:r>
            <a:r>
              <a:rPr lang="en-US" altLang="zh-CN" sz="28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</a:t>
            </a:r>
            <a:r>
              <a:rPr lang="zh-CN" altLang="en-US" sz="28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</a:t>
            </a:r>
            <a:endParaRPr lang="zh-CN" altLang="en-US" sz="28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algn="ctr"/>
            <a:r>
              <a:rPr lang="zh-CN" altLang="en-US" sz="28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辅助技术选型</a:t>
            </a:r>
            <a:endParaRPr lang="zh-CN" altLang="en-US" sz="28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92860" y="1794510"/>
            <a:ext cx="284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latin typeface="WPS灵秀黑" charset="-122"/>
                <a:ea typeface="WPS灵秀黑" charset="-122"/>
              </a:rPr>
              <a:t>对</a:t>
            </a:r>
            <a:endParaRPr lang="zh-CN" altLang="en-US" sz="3600">
              <a:latin typeface="WPS灵秀黑" charset="-122"/>
              <a:ea typeface="WPS灵秀黑" charset="-122"/>
            </a:endParaRPr>
          </a:p>
          <a:p>
            <a:pPr algn="ctr"/>
            <a:r>
              <a:rPr lang="zh-CN" altLang="en-US" sz="3600">
                <a:latin typeface="WPS灵秀黑" charset="-122"/>
                <a:ea typeface="WPS灵秀黑" charset="-122"/>
              </a:rPr>
              <a:t>维护者</a:t>
            </a:r>
            <a:endParaRPr lang="zh-CN" altLang="en-US" sz="3600">
              <a:latin typeface="WPS灵秀黑" charset="-122"/>
              <a:ea typeface="WPS灵秀黑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32865" y="4156075"/>
            <a:ext cx="2849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通过图中心性分析，</a:t>
            </a:r>
            <a:endParaRPr lang="zh-CN" altLang="en-US" sz="24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algn="ctr"/>
            <a:r>
              <a:rPr lang="zh-CN" altLang="en-US" sz="2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识别项目在</a:t>
            </a:r>
            <a:endParaRPr lang="zh-CN" altLang="en-US" sz="24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algn="ctr"/>
            <a:r>
              <a:rPr lang="zh-CN" altLang="en-US" sz="2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生态中的作用，</a:t>
            </a:r>
            <a:endParaRPr lang="zh-CN" altLang="en-US" sz="24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algn="ctr"/>
            <a:r>
              <a:rPr lang="zh-CN" altLang="en-US" sz="2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优化治理决策</a:t>
            </a:r>
            <a:endParaRPr lang="zh-CN" altLang="en-US" sz="24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54010" y="1693545"/>
            <a:ext cx="284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latin typeface="WPS灵秀黑" charset="-122"/>
                <a:ea typeface="WPS灵秀黑" charset="-122"/>
              </a:rPr>
              <a:t>对</a:t>
            </a:r>
            <a:endParaRPr lang="zh-CN" altLang="en-US" sz="3600">
              <a:latin typeface="WPS灵秀黑" charset="-122"/>
              <a:ea typeface="WPS灵秀黑" charset="-122"/>
            </a:endParaRPr>
          </a:p>
          <a:p>
            <a:pPr algn="ctr"/>
            <a:r>
              <a:rPr lang="zh-CN" altLang="en-US" sz="3600">
                <a:latin typeface="WPS灵秀黑" charset="-122"/>
                <a:ea typeface="WPS灵秀黑" charset="-122"/>
              </a:rPr>
              <a:t>研究者</a:t>
            </a:r>
            <a:endParaRPr lang="zh-CN" altLang="en-US" sz="3600">
              <a:latin typeface="WPS灵秀黑" charset="-122"/>
              <a:ea typeface="WPS灵秀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83270" y="4445635"/>
            <a:ext cx="28498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识别潜力赛道，</a:t>
            </a:r>
            <a:endParaRPr lang="zh-CN" altLang="en-US" sz="24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algn="ctr"/>
            <a:r>
              <a:rPr lang="zh-CN" altLang="en-US" sz="2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捕捉社区演化趋势</a:t>
            </a:r>
            <a:endParaRPr lang="zh-CN" altLang="en-US" sz="24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1979415" y="734876"/>
            <a:ext cx="82581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r>
              <a:rPr lang="zh-CN" altLang="en-ID" dirty="0">
                <a:latin typeface="WPS灵秀黑" charset="-122"/>
                <a:ea typeface="WPS灵秀黑" charset="-122"/>
                <a:cs typeface="Active SemiBold" charset="0"/>
              </a:rPr>
              <a:t>项目价值</a:t>
            </a:r>
            <a:endParaRPr lang="zh-CN" altLang="en-ID" dirty="0">
              <a:latin typeface="WPS灵秀黑" charset="-122"/>
              <a:ea typeface="WPS灵秀黑" charset="-122"/>
              <a:cs typeface="Active SemiBold" charset="0"/>
            </a:endParaRPr>
          </a:p>
        </p:txBody>
      </p:sp>
      <p:cxnSp>
        <p:nvCxnSpPr>
          <p:cNvPr id="18" name="Straight Connector 7"/>
          <p:cNvCxnSpPr/>
          <p:nvPr/>
        </p:nvCxnSpPr>
        <p:spPr>
          <a:xfrm>
            <a:off x="7489614" y="1210876"/>
            <a:ext cx="4892675" cy="3619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0"/>
          <p:cNvCxnSpPr/>
          <p:nvPr/>
        </p:nvCxnSpPr>
        <p:spPr>
          <a:xfrm>
            <a:off x="-2" y="1186111"/>
            <a:ext cx="4639945" cy="1016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多彩简约商业计划书演示文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770064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57140" y="725170"/>
            <a:ext cx="4863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WPS灵秀黑" charset="-122"/>
                <a:ea typeface="WPS灵秀黑" charset="-122"/>
              </a:rPr>
              <a:t>未来计划</a:t>
            </a:r>
            <a:endParaRPr lang="zh-CN" altLang="en-US" sz="4000">
              <a:latin typeface="WPS灵秀黑" charset="-122"/>
              <a:ea typeface="WPS灵秀黑" charset="-122"/>
            </a:endParaRPr>
          </a:p>
        </p:txBody>
      </p:sp>
      <p:grpSp>
        <p:nvGrpSpPr>
          <p:cNvPr id="8" name="Group 12"/>
          <p:cNvGrpSpPr/>
          <p:nvPr/>
        </p:nvGrpSpPr>
        <p:grpSpPr>
          <a:xfrm>
            <a:off x="4016818" y="804109"/>
            <a:ext cx="4341337" cy="549293"/>
            <a:chOff x="222693" y="1323104"/>
            <a:chExt cx="4341337" cy="549293"/>
          </a:xfrm>
        </p:grpSpPr>
        <p:sp>
          <p:nvSpPr>
            <p:cNvPr id="11" name="TextBox 9"/>
            <p:cNvSpPr txBox="1"/>
            <p:nvPr/>
          </p:nvSpPr>
          <p:spPr>
            <a:xfrm>
              <a:off x="222693" y="1323104"/>
              <a:ext cx="754005" cy="549275"/>
            </a:xfrm>
            <a:custGeom>
              <a:avLst/>
              <a:gdLst/>
              <a:ahLst/>
              <a:cxnLst/>
              <a:rect l="l" t="t" r="r" b="b"/>
              <a:pathLst>
                <a:path w="1376429" h="1002697">
                  <a:moveTo>
                    <a:pt x="1166774" y="0"/>
                  </a:moveTo>
                  <a:lnTo>
                    <a:pt x="1376429" y="154963"/>
                  </a:lnTo>
                  <a:cubicBezTo>
                    <a:pt x="1321736" y="179270"/>
                    <a:pt x="1270082" y="208136"/>
                    <a:pt x="1221467" y="241559"/>
                  </a:cubicBezTo>
                  <a:cubicBezTo>
                    <a:pt x="1172851" y="274983"/>
                    <a:pt x="1130819" y="311951"/>
                    <a:pt x="1095370" y="352464"/>
                  </a:cubicBezTo>
                  <a:cubicBezTo>
                    <a:pt x="1059922" y="392976"/>
                    <a:pt x="1033082" y="434502"/>
                    <a:pt x="1014850" y="477041"/>
                  </a:cubicBezTo>
                  <a:lnTo>
                    <a:pt x="1030043" y="486157"/>
                  </a:lnTo>
                  <a:cubicBezTo>
                    <a:pt x="1042197" y="478054"/>
                    <a:pt x="1055870" y="471977"/>
                    <a:pt x="1071062" y="467926"/>
                  </a:cubicBezTo>
                  <a:cubicBezTo>
                    <a:pt x="1086255" y="463874"/>
                    <a:pt x="1107018" y="461849"/>
                    <a:pt x="1133351" y="461849"/>
                  </a:cubicBezTo>
                  <a:cubicBezTo>
                    <a:pt x="1169813" y="461849"/>
                    <a:pt x="1206781" y="470964"/>
                    <a:pt x="1244256" y="489195"/>
                  </a:cubicBezTo>
                  <a:cubicBezTo>
                    <a:pt x="1281730" y="507426"/>
                    <a:pt x="1313128" y="534772"/>
                    <a:pt x="1338448" y="571234"/>
                  </a:cubicBezTo>
                  <a:cubicBezTo>
                    <a:pt x="1363769" y="607696"/>
                    <a:pt x="1376429" y="654286"/>
                    <a:pt x="1376429" y="711004"/>
                  </a:cubicBezTo>
                  <a:cubicBezTo>
                    <a:pt x="1376429" y="773799"/>
                    <a:pt x="1362250" y="826972"/>
                    <a:pt x="1333890" y="870524"/>
                  </a:cubicBezTo>
                  <a:cubicBezTo>
                    <a:pt x="1305532" y="914075"/>
                    <a:pt x="1268057" y="946992"/>
                    <a:pt x="1221467" y="969274"/>
                  </a:cubicBezTo>
                  <a:cubicBezTo>
                    <a:pt x="1174877" y="991556"/>
                    <a:pt x="1125248" y="1002697"/>
                    <a:pt x="1072582" y="1002697"/>
                  </a:cubicBezTo>
                  <a:cubicBezTo>
                    <a:pt x="999658" y="1002697"/>
                    <a:pt x="938382" y="985479"/>
                    <a:pt x="888754" y="951043"/>
                  </a:cubicBezTo>
                  <a:cubicBezTo>
                    <a:pt x="839126" y="916607"/>
                    <a:pt x="802664" y="871030"/>
                    <a:pt x="779369" y="814312"/>
                  </a:cubicBezTo>
                  <a:cubicBezTo>
                    <a:pt x="756074" y="757594"/>
                    <a:pt x="744426" y="696824"/>
                    <a:pt x="744426" y="632003"/>
                  </a:cubicBezTo>
                  <a:cubicBezTo>
                    <a:pt x="744426" y="538823"/>
                    <a:pt x="764176" y="450708"/>
                    <a:pt x="803677" y="367656"/>
                  </a:cubicBezTo>
                  <a:cubicBezTo>
                    <a:pt x="843177" y="284604"/>
                    <a:pt x="894831" y="211175"/>
                    <a:pt x="958639" y="147366"/>
                  </a:cubicBezTo>
                  <a:cubicBezTo>
                    <a:pt x="1022447" y="83559"/>
                    <a:pt x="1091826" y="34436"/>
                    <a:pt x="1166774" y="0"/>
                  </a:cubicBezTo>
                  <a:close/>
                  <a:moveTo>
                    <a:pt x="422348" y="0"/>
                  </a:moveTo>
                  <a:lnTo>
                    <a:pt x="632003" y="154963"/>
                  </a:lnTo>
                  <a:cubicBezTo>
                    <a:pt x="577311" y="179270"/>
                    <a:pt x="525656" y="208136"/>
                    <a:pt x="477041" y="241559"/>
                  </a:cubicBezTo>
                  <a:cubicBezTo>
                    <a:pt x="428425" y="274983"/>
                    <a:pt x="386393" y="311951"/>
                    <a:pt x="350944" y="352464"/>
                  </a:cubicBezTo>
                  <a:cubicBezTo>
                    <a:pt x="315495" y="392976"/>
                    <a:pt x="288655" y="434502"/>
                    <a:pt x="270424" y="477041"/>
                  </a:cubicBezTo>
                  <a:lnTo>
                    <a:pt x="285617" y="486157"/>
                  </a:lnTo>
                  <a:cubicBezTo>
                    <a:pt x="297771" y="478054"/>
                    <a:pt x="311444" y="471977"/>
                    <a:pt x="326636" y="467926"/>
                  </a:cubicBezTo>
                  <a:cubicBezTo>
                    <a:pt x="341829" y="463874"/>
                    <a:pt x="362591" y="461849"/>
                    <a:pt x="388925" y="461849"/>
                  </a:cubicBezTo>
                  <a:cubicBezTo>
                    <a:pt x="425387" y="461849"/>
                    <a:pt x="462355" y="470964"/>
                    <a:pt x="499829" y="489195"/>
                  </a:cubicBezTo>
                  <a:cubicBezTo>
                    <a:pt x="537304" y="507426"/>
                    <a:pt x="568701" y="534772"/>
                    <a:pt x="594022" y="571234"/>
                  </a:cubicBezTo>
                  <a:cubicBezTo>
                    <a:pt x="619343" y="607696"/>
                    <a:pt x="632003" y="654286"/>
                    <a:pt x="632003" y="711004"/>
                  </a:cubicBezTo>
                  <a:cubicBezTo>
                    <a:pt x="632003" y="773799"/>
                    <a:pt x="617823" y="826972"/>
                    <a:pt x="589464" y="870524"/>
                  </a:cubicBezTo>
                  <a:cubicBezTo>
                    <a:pt x="561105" y="914075"/>
                    <a:pt x="523631" y="946992"/>
                    <a:pt x="477041" y="969274"/>
                  </a:cubicBezTo>
                  <a:cubicBezTo>
                    <a:pt x="430451" y="991556"/>
                    <a:pt x="380822" y="1002697"/>
                    <a:pt x="328156" y="1002697"/>
                  </a:cubicBezTo>
                  <a:cubicBezTo>
                    <a:pt x="255232" y="1002697"/>
                    <a:pt x="193956" y="985479"/>
                    <a:pt x="144328" y="951043"/>
                  </a:cubicBezTo>
                  <a:cubicBezTo>
                    <a:pt x="94699" y="916607"/>
                    <a:pt x="58238" y="871030"/>
                    <a:pt x="34943" y="814312"/>
                  </a:cubicBezTo>
                  <a:cubicBezTo>
                    <a:pt x="11648" y="757594"/>
                    <a:pt x="0" y="696824"/>
                    <a:pt x="0" y="632003"/>
                  </a:cubicBezTo>
                  <a:cubicBezTo>
                    <a:pt x="0" y="538823"/>
                    <a:pt x="19750" y="450708"/>
                    <a:pt x="59250" y="367656"/>
                  </a:cubicBezTo>
                  <a:cubicBezTo>
                    <a:pt x="98751" y="284604"/>
                    <a:pt x="150405" y="211175"/>
                    <a:pt x="214213" y="147366"/>
                  </a:cubicBezTo>
                  <a:cubicBezTo>
                    <a:pt x="278021" y="83559"/>
                    <a:pt x="347399" y="34436"/>
                    <a:pt x="422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ID" sz="23900" b="1" dirty="0">
                <a:solidFill>
                  <a:schemeClr val="accent2"/>
                </a:solidFill>
                <a:latin typeface="Saturday Sans Regular" charset="0"/>
                <a:cs typeface="Active SemiBold" charset="0"/>
                <a:sym typeface="Saturday Sans Regular" charset="0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 rot="10800000">
              <a:off x="3810025" y="1323122"/>
              <a:ext cx="754005" cy="549275"/>
            </a:xfrm>
            <a:custGeom>
              <a:avLst/>
              <a:gdLst/>
              <a:ahLst/>
              <a:cxnLst/>
              <a:rect l="l" t="t" r="r" b="b"/>
              <a:pathLst>
                <a:path w="1376429" h="1002697">
                  <a:moveTo>
                    <a:pt x="1166774" y="0"/>
                  </a:moveTo>
                  <a:lnTo>
                    <a:pt x="1376429" y="154963"/>
                  </a:lnTo>
                  <a:cubicBezTo>
                    <a:pt x="1321736" y="179270"/>
                    <a:pt x="1270082" y="208136"/>
                    <a:pt x="1221467" y="241559"/>
                  </a:cubicBezTo>
                  <a:cubicBezTo>
                    <a:pt x="1172851" y="274983"/>
                    <a:pt x="1130819" y="311951"/>
                    <a:pt x="1095370" y="352464"/>
                  </a:cubicBezTo>
                  <a:cubicBezTo>
                    <a:pt x="1059922" y="392976"/>
                    <a:pt x="1033082" y="434502"/>
                    <a:pt x="1014850" y="477041"/>
                  </a:cubicBezTo>
                  <a:lnTo>
                    <a:pt x="1030043" y="486157"/>
                  </a:lnTo>
                  <a:cubicBezTo>
                    <a:pt x="1042197" y="478054"/>
                    <a:pt x="1055870" y="471977"/>
                    <a:pt x="1071062" y="467926"/>
                  </a:cubicBezTo>
                  <a:cubicBezTo>
                    <a:pt x="1086255" y="463874"/>
                    <a:pt x="1107018" y="461849"/>
                    <a:pt x="1133351" y="461849"/>
                  </a:cubicBezTo>
                  <a:cubicBezTo>
                    <a:pt x="1169813" y="461849"/>
                    <a:pt x="1206781" y="470964"/>
                    <a:pt x="1244256" y="489195"/>
                  </a:cubicBezTo>
                  <a:cubicBezTo>
                    <a:pt x="1281730" y="507426"/>
                    <a:pt x="1313128" y="534772"/>
                    <a:pt x="1338448" y="571234"/>
                  </a:cubicBezTo>
                  <a:cubicBezTo>
                    <a:pt x="1363769" y="607696"/>
                    <a:pt x="1376429" y="654286"/>
                    <a:pt x="1376429" y="711004"/>
                  </a:cubicBezTo>
                  <a:cubicBezTo>
                    <a:pt x="1376429" y="773799"/>
                    <a:pt x="1362250" y="826972"/>
                    <a:pt x="1333890" y="870524"/>
                  </a:cubicBezTo>
                  <a:cubicBezTo>
                    <a:pt x="1305532" y="914075"/>
                    <a:pt x="1268057" y="946992"/>
                    <a:pt x="1221467" y="969274"/>
                  </a:cubicBezTo>
                  <a:cubicBezTo>
                    <a:pt x="1174877" y="991556"/>
                    <a:pt x="1125248" y="1002697"/>
                    <a:pt x="1072582" y="1002697"/>
                  </a:cubicBezTo>
                  <a:cubicBezTo>
                    <a:pt x="999658" y="1002697"/>
                    <a:pt x="938382" y="985479"/>
                    <a:pt x="888754" y="951043"/>
                  </a:cubicBezTo>
                  <a:cubicBezTo>
                    <a:pt x="839126" y="916607"/>
                    <a:pt x="802664" y="871030"/>
                    <a:pt x="779369" y="814312"/>
                  </a:cubicBezTo>
                  <a:cubicBezTo>
                    <a:pt x="756074" y="757594"/>
                    <a:pt x="744426" y="696824"/>
                    <a:pt x="744426" y="632003"/>
                  </a:cubicBezTo>
                  <a:cubicBezTo>
                    <a:pt x="744426" y="538823"/>
                    <a:pt x="764176" y="450708"/>
                    <a:pt x="803677" y="367656"/>
                  </a:cubicBezTo>
                  <a:cubicBezTo>
                    <a:pt x="843177" y="284604"/>
                    <a:pt x="894831" y="211175"/>
                    <a:pt x="958639" y="147366"/>
                  </a:cubicBezTo>
                  <a:cubicBezTo>
                    <a:pt x="1022447" y="83559"/>
                    <a:pt x="1091826" y="34436"/>
                    <a:pt x="1166774" y="0"/>
                  </a:cubicBezTo>
                  <a:close/>
                  <a:moveTo>
                    <a:pt x="422348" y="0"/>
                  </a:moveTo>
                  <a:lnTo>
                    <a:pt x="632003" y="154963"/>
                  </a:lnTo>
                  <a:cubicBezTo>
                    <a:pt x="577311" y="179270"/>
                    <a:pt x="525656" y="208136"/>
                    <a:pt x="477041" y="241559"/>
                  </a:cubicBezTo>
                  <a:cubicBezTo>
                    <a:pt x="428425" y="274983"/>
                    <a:pt x="386393" y="311951"/>
                    <a:pt x="350944" y="352464"/>
                  </a:cubicBezTo>
                  <a:cubicBezTo>
                    <a:pt x="315495" y="392976"/>
                    <a:pt x="288655" y="434502"/>
                    <a:pt x="270424" y="477041"/>
                  </a:cubicBezTo>
                  <a:lnTo>
                    <a:pt x="285617" y="486157"/>
                  </a:lnTo>
                  <a:cubicBezTo>
                    <a:pt x="297771" y="478054"/>
                    <a:pt x="311444" y="471977"/>
                    <a:pt x="326636" y="467926"/>
                  </a:cubicBezTo>
                  <a:cubicBezTo>
                    <a:pt x="341829" y="463874"/>
                    <a:pt x="362591" y="461849"/>
                    <a:pt x="388925" y="461849"/>
                  </a:cubicBezTo>
                  <a:cubicBezTo>
                    <a:pt x="425387" y="461849"/>
                    <a:pt x="462355" y="470964"/>
                    <a:pt x="499829" y="489195"/>
                  </a:cubicBezTo>
                  <a:cubicBezTo>
                    <a:pt x="537304" y="507426"/>
                    <a:pt x="568701" y="534772"/>
                    <a:pt x="594022" y="571234"/>
                  </a:cubicBezTo>
                  <a:cubicBezTo>
                    <a:pt x="619343" y="607696"/>
                    <a:pt x="632003" y="654286"/>
                    <a:pt x="632003" y="711004"/>
                  </a:cubicBezTo>
                  <a:cubicBezTo>
                    <a:pt x="632003" y="773799"/>
                    <a:pt x="617823" y="826972"/>
                    <a:pt x="589464" y="870524"/>
                  </a:cubicBezTo>
                  <a:cubicBezTo>
                    <a:pt x="561105" y="914075"/>
                    <a:pt x="523631" y="946992"/>
                    <a:pt x="477041" y="969274"/>
                  </a:cubicBezTo>
                  <a:cubicBezTo>
                    <a:pt x="430451" y="991556"/>
                    <a:pt x="380822" y="1002697"/>
                    <a:pt x="328156" y="1002697"/>
                  </a:cubicBezTo>
                  <a:cubicBezTo>
                    <a:pt x="255232" y="1002697"/>
                    <a:pt x="193956" y="985479"/>
                    <a:pt x="144328" y="951043"/>
                  </a:cubicBezTo>
                  <a:cubicBezTo>
                    <a:pt x="94699" y="916607"/>
                    <a:pt x="58238" y="871030"/>
                    <a:pt x="34943" y="814312"/>
                  </a:cubicBezTo>
                  <a:cubicBezTo>
                    <a:pt x="11648" y="757594"/>
                    <a:pt x="0" y="696824"/>
                    <a:pt x="0" y="632003"/>
                  </a:cubicBezTo>
                  <a:cubicBezTo>
                    <a:pt x="0" y="538823"/>
                    <a:pt x="19750" y="450708"/>
                    <a:pt x="59250" y="367656"/>
                  </a:cubicBezTo>
                  <a:cubicBezTo>
                    <a:pt x="98751" y="284604"/>
                    <a:pt x="150405" y="211175"/>
                    <a:pt x="214213" y="147366"/>
                  </a:cubicBezTo>
                  <a:cubicBezTo>
                    <a:pt x="278021" y="83559"/>
                    <a:pt x="347399" y="34436"/>
                    <a:pt x="422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ID" sz="23900" b="1" dirty="0">
                <a:solidFill>
                  <a:schemeClr val="accent2"/>
                </a:solidFill>
                <a:latin typeface="Saturday Sans Regular" charset="0"/>
                <a:cs typeface="Active SemiBold" charset="0"/>
                <a:sym typeface="Saturday Sans Regular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t="3223" b="5928"/>
          <a:stretch>
            <a:fillRect/>
          </a:stretch>
        </p:blipFill>
        <p:spPr>
          <a:xfrm>
            <a:off x="2895600" y="629920"/>
            <a:ext cx="9315450" cy="66211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5325" y="2071438"/>
            <a:ext cx="10801350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500" b="1" dirty="0">
                <a:solidFill>
                  <a:schemeClr val="accent1"/>
                </a:solidFill>
                <a:latin typeface="Bodoni MT" panose="02070603080606020203" charset="0"/>
                <a:ea typeface="微软雅黑 Light" panose="020B0502040204020203" charset="-122"/>
                <a:cs typeface="Bodoni MT" panose="02070603080606020203" charset="0"/>
              </a:rPr>
              <a:t>Thank You</a:t>
            </a:r>
            <a:endParaRPr lang="en-US" sz="11500" b="1" dirty="0">
              <a:solidFill>
                <a:schemeClr val="accent1"/>
              </a:solidFill>
              <a:latin typeface="Bodoni MT" panose="02070603080606020203" charset="0"/>
              <a:ea typeface="微软雅黑 Light" panose="020B0502040204020203" charset="-122"/>
              <a:cs typeface="Bodoni MT" panose="02070603080606020203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2846070" y="3676650"/>
            <a:ext cx="11025505" cy="1974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4800" dirty="0">
                <a:solidFill>
                  <a:schemeClr val="accent4">
                    <a:lumMod val="75000"/>
                  </a:schemeClr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Ra</a:t>
            </a:r>
            <a:r>
              <a:rPr lang="zh-CN" altLang="en-US" sz="4800" dirty="0">
                <a:solidFill>
                  <a:srgbClr val="F9B105"/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in</a:t>
            </a:r>
            <a:r>
              <a:rPr lang="zh-CN" altLang="en-US" sz="4800" dirty="0">
                <a:solidFill>
                  <a:srgbClr val="92D050"/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bo</a:t>
            </a:r>
            <a:r>
              <a:rPr lang="zh-CN" altLang="en-US" sz="4800" dirty="0">
                <a:solidFill>
                  <a:schemeClr val="accent2">
                    <a:lumMod val="75000"/>
                  </a:schemeClr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w</a:t>
            </a:r>
            <a:r>
              <a:rPr lang="zh-CN" altLang="en-US" sz="4800" dirty="0">
                <a:solidFill>
                  <a:schemeClr val="accent1">
                    <a:lumMod val="50000"/>
                    <a:lumOff val="50000"/>
                  </a:schemeClr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Spy</a:t>
            </a:r>
            <a:r>
              <a:rPr lang="zh-CN" altLang="en-US" sz="4800" dirty="0">
                <a:solidFill>
                  <a:schemeClr val="accent1"/>
                </a:solidFill>
                <a:latin typeface="Ev - YunYou" panose="020B0604000101010104" charset="-122"/>
                <a:ea typeface="Ev - YunYou" panose="020B0604000101010104" charset="-122"/>
                <a:cs typeface="Ev - YunYou" panose="020B0604000101010104" charset="-122"/>
              </a:rPr>
              <a:t>：</a:t>
            </a:r>
            <a:endParaRPr lang="zh-CN" altLang="en-US" sz="5400" b="1" dirty="0">
              <a:solidFill>
                <a:schemeClr val="accent1"/>
              </a:solidFill>
              <a:latin typeface="Ev - YunYou" panose="020B0604000101010104" charset="-122"/>
              <a:ea typeface="Ev - YunYou" panose="020B0604000101010104" charset="-122"/>
              <a:cs typeface="Ev - YunYou" panose="020B0604000101010104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5400" b="1" dirty="0">
              <a:solidFill>
                <a:schemeClr val="accent1"/>
              </a:solidFill>
              <a:latin typeface="Ev - YunYou" panose="020B0604000101010104" charset="-122"/>
              <a:ea typeface="Ev - YunYou" panose="020B0604000101010104" charset="-122"/>
              <a:cs typeface="Ev - YunYou" panose="020B0604000101010104" charset="-122"/>
            </a:endParaRPr>
          </a:p>
        </p:txBody>
      </p:sp>
      <p:pic>
        <p:nvPicPr>
          <p:cNvPr id="8" name="图片 7" descr="开源项目动态社交图智能分析系统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065" y="2529840"/>
            <a:ext cx="7209155" cy="4055110"/>
          </a:xfrm>
          <a:prstGeom prst="rect">
            <a:avLst/>
          </a:prstGeom>
        </p:spPr>
      </p:pic>
      <p:sp>
        <p:nvSpPr>
          <p:cNvPr id="17" name="Rectangle: Rounded Corners 9"/>
          <p:cNvSpPr/>
          <p:nvPr/>
        </p:nvSpPr>
        <p:spPr>
          <a:xfrm>
            <a:off x="4357370" y="5149215"/>
            <a:ext cx="3690620" cy="511175"/>
          </a:xfrm>
          <a:prstGeom prst="roundRect">
            <a:avLst>
              <a:gd name="adj" fmla="val 50000"/>
            </a:avLst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38980" y="5229860"/>
            <a:ext cx="3114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Rainbow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队：鲍鑫宇、李昕芮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0" y="50800"/>
            <a:ext cx="12191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PS灵秀黑" charset="-122"/>
                <a:ea typeface="WPS灵秀黑" charset="-122"/>
              </a:rPr>
              <a:t>“OpenRank杯”开源数字生态分析与应用创新赛</a:t>
            </a:r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PS灵秀黑" charset="-122"/>
              <a:ea typeface="WPS灵秀黑" charset="-122"/>
              <a:cs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>
            <p:custDataLst>
              <p:tags r:id="rId1"/>
            </p:custDataLst>
          </p:nvPr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17" name="Rectangle 16"/>
          <p:cNvSpPr/>
          <p:nvPr>
            <p:custDataLst>
              <p:tags r:id="rId2"/>
            </p:custDataLst>
          </p:nvPr>
        </p:nvSpPr>
        <p:spPr>
          <a:xfrm>
            <a:off x="3048000" y="0"/>
            <a:ext cx="30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19" name="Rectangle 18"/>
          <p:cNvSpPr/>
          <p:nvPr>
            <p:custDataLst>
              <p:tags r:id="rId3"/>
            </p:custDataLst>
          </p:nvPr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0" name="Rectangle 19"/>
          <p:cNvSpPr/>
          <p:nvPr>
            <p:custDataLst>
              <p:tags r:id="rId4"/>
            </p:custDataLst>
          </p:nvPr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1" name="Isosceles Triangle 20"/>
          <p:cNvSpPr/>
          <p:nvPr>
            <p:custDataLst>
              <p:tags r:id="rId5"/>
            </p:custDataLst>
          </p:nvPr>
        </p:nvSpPr>
        <p:spPr>
          <a:xfrm rot="5400000">
            <a:off x="3004417" y="592858"/>
            <a:ext cx="631952" cy="5447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2" name="Isosceles Triangle 21"/>
          <p:cNvSpPr/>
          <p:nvPr>
            <p:custDataLst>
              <p:tags r:id="rId6"/>
            </p:custDataLst>
          </p:nvPr>
        </p:nvSpPr>
        <p:spPr>
          <a:xfrm rot="5400000">
            <a:off x="6052417" y="1224810"/>
            <a:ext cx="631952" cy="54478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3" name="Isosceles Triangle 22"/>
          <p:cNvSpPr/>
          <p:nvPr>
            <p:custDataLst>
              <p:tags r:id="rId7"/>
            </p:custDataLst>
          </p:nvPr>
        </p:nvSpPr>
        <p:spPr>
          <a:xfrm rot="5400000">
            <a:off x="9100417" y="1856762"/>
            <a:ext cx="631952" cy="54478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grpSp>
        <p:nvGrpSpPr>
          <p:cNvPr id="27" name="Group 26"/>
          <p:cNvGrpSpPr/>
          <p:nvPr>
            <p:custDataLst>
              <p:tags r:id="rId8"/>
            </p:custDataLst>
          </p:nvPr>
        </p:nvGrpSpPr>
        <p:grpSpPr>
          <a:xfrm>
            <a:off x="278736" y="549346"/>
            <a:ext cx="2593340" cy="3263056"/>
            <a:chOff x="24931" y="549346"/>
            <a:chExt cx="2593340" cy="3263056"/>
          </a:xfrm>
        </p:grpSpPr>
        <p:sp>
          <p:nvSpPr>
            <p:cNvPr id="24" name="TextBox 23"/>
            <p:cNvSpPr txBox="1"/>
            <p:nvPr>
              <p:custDataLst>
                <p:tags r:id="rId9"/>
              </p:custDataLst>
            </p:nvPr>
          </p:nvSpPr>
          <p:spPr>
            <a:xfrm>
              <a:off x="94781" y="2391907"/>
              <a:ext cx="2146357" cy="1420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600" b="1">
                  <a:solidFill>
                    <a:schemeClr val="accent2"/>
                  </a:solidFill>
                  <a:latin typeface="+mj-lt"/>
                </a:defRPr>
              </a:lvl1pPr>
            </a:lstStyle>
            <a:p>
              <a:r>
                <a:rPr lang="zh-CN" altLang="en-US" sz="3200" b="0" dirty="0">
                  <a:solidFill>
                    <a:schemeClr val="accent1"/>
                  </a:solidFill>
                  <a:latin typeface="WPS灵秀黑" charset="-122"/>
                  <a:ea typeface="WPS灵秀黑" charset="-122"/>
                </a:rPr>
                <a:t>痛点分析与</a:t>
              </a:r>
              <a:endParaRPr lang="zh-CN" altLang="en-US" sz="3200" b="0" dirty="0">
                <a:solidFill>
                  <a:schemeClr val="accent1"/>
                </a:solidFill>
                <a:latin typeface="WPS灵秀黑" charset="-122"/>
                <a:ea typeface="WPS灵秀黑" charset="-122"/>
              </a:endParaRPr>
            </a:p>
            <a:p>
              <a:r>
                <a:rPr lang="zh-CN" altLang="en-US" sz="3200" b="0" dirty="0">
                  <a:solidFill>
                    <a:schemeClr val="accent1"/>
                  </a:solidFill>
                  <a:latin typeface="WPS灵秀黑" charset="-122"/>
                  <a:ea typeface="WPS灵秀黑" charset="-122"/>
                </a:rPr>
                <a:t>项目目标</a:t>
              </a:r>
              <a:endParaRPr lang="zh-CN" altLang="en-US" sz="3200" b="0" dirty="0">
                <a:solidFill>
                  <a:schemeClr val="accent1"/>
                </a:solidFill>
                <a:latin typeface="WPS灵秀黑" charset="-122"/>
                <a:ea typeface="WPS灵秀黑" charset="-122"/>
              </a:endParaRPr>
            </a:p>
          </p:txBody>
        </p:sp>
        <p:sp>
          <p:nvSpPr>
            <p:cNvPr id="25" name="TextBox 24"/>
            <p:cNvSpPr txBox="1"/>
            <p:nvPr>
              <p:custDataLst>
                <p:tags r:id="rId10"/>
              </p:custDataLst>
            </p:nvPr>
          </p:nvSpPr>
          <p:spPr>
            <a:xfrm>
              <a:off x="24931" y="1343096"/>
              <a:ext cx="2593340" cy="89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600" b="1">
                  <a:solidFill>
                    <a:schemeClr val="accent2"/>
                  </a:solidFill>
                  <a:latin typeface="+mj-lt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ID" sz="2000" dirty="0">
                  <a:solidFill>
                    <a:schemeClr val="accent1"/>
                  </a:solidFill>
                  <a:latin typeface="等线 Light" panose="02010600030101010101" charset="-122"/>
                  <a:ea typeface="等线 Light" panose="02010600030101010101" charset="-122"/>
                </a:rPr>
                <a:t>Pain Point Analysis &amp; Project Objectives</a:t>
              </a:r>
              <a:endParaRPr lang="en-ID" sz="20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26" name="TextBox 25"/>
            <p:cNvSpPr txBox="1"/>
            <p:nvPr>
              <p:custDataLst>
                <p:tags r:id="rId11"/>
              </p:custDataLst>
            </p:nvPr>
          </p:nvSpPr>
          <p:spPr>
            <a:xfrm>
              <a:off x="132246" y="549346"/>
              <a:ext cx="2146356" cy="838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4800" b="1">
                  <a:solidFill>
                    <a:schemeClr val="accent1"/>
                  </a:solidFill>
                  <a:latin typeface="+mj-lt"/>
                  <a:cs typeface="Space Grotesk SemiBold" pitchFamily="2" charset="0"/>
                </a:defRPr>
              </a:lvl1pPr>
            </a:lstStyle>
            <a:p>
              <a:pPr algn="l"/>
              <a:r>
                <a:rPr lang="en-US" sz="5400" b="0" dirty="0">
                  <a:latin typeface="汇文明朝体" panose="02000600000000000000" charset="-128"/>
                  <a:ea typeface="汇文明朝体" panose="02000600000000000000" charset="-128"/>
                  <a:cs typeface="Active SemiBold" charset="0"/>
                </a:rPr>
                <a:t>01</a:t>
              </a:r>
              <a:endParaRPr lang="en-US" sz="5400" b="0" dirty="0">
                <a:latin typeface="汇文明朝体" panose="02000600000000000000" charset="-128"/>
                <a:ea typeface="汇文明朝体" panose="02000600000000000000" charset="-128"/>
                <a:cs typeface="Active SemiBold" charset="0"/>
              </a:endParaRPr>
            </a:p>
          </p:txBody>
        </p:sp>
      </p:grpSp>
      <p:grpSp>
        <p:nvGrpSpPr>
          <p:cNvPr id="28" name="Group 27"/>
          <p:cNvGrpSpPr/>
          <p:nvPr>
            <p:custDataLst>
              <p:tags r:id="rId12"/>
            </p:custDataLst>
          </p:nvPr>
        </p:nvGrpSpPr>
        <p:grpSpPr>
          <a:xfrm>
            <a:off x="3498821" y="1582197"/>
            <a:ext cx="2146357" cy="1215181"/>
            <a:chOff x="197016" y="526486"/>
            <a:chExt cx="2146357" cy="1215181"/>
          </a:xfrm>
        </p:grpSpPr>
        <p:sp>
          <p:nvSpPr>
            <p:cNvPr id="29" name="TextBox 28"/>
            <p:cNvSpPr txBox="1"/>
            <p:nvPr>
              <p:custDataLst>
                <p:tags r:id="rId13"/>
              </p:custDataLst>
            </p:nvPr>
          </p:nvSpPr>
          <p:spPr>
            <a:xfrm>
              <a:off x="197016" y="1401942"/>
              <a:ext cx="2146357" cy="33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600" b="1">
                  <a:solidFill>
                    <a:schemeClr val="accent2"/>
                  </a:solidFill>
                  <a:latin typeface="+mj-lt"/>
                </a:defRPr>
              </a:lvl1pPr>
            </a:lstStyle>
            <a:p>
              <a:endParaRPr lang="en-ID" sz="18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>
              <p:custDataLst>
                <p:tags r:id="rId14"/>
              </p:custDataLst>
            </p:nvPr>
          </p:nvSpPr>
          <p:spPr>
            <a:xfrm>
              <a:off x="197016" y="526486"/>
              <a:ext cx="2146356" cy="838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4800" b="1">
                  <a:solidFill>
                    <a:schemeClr val="accent1"/>
                  </a:solidFill>
                  <a:latin typeface="+mj-lt"/>
                  <a:cs typeface="Space Grotesk SemiBold" pitchFamily="2" charset="0"/>
                </a:defRPr>
              </a:lvl1pPr>
            </a:lstStyle>
            <a:p>
              <a:pPr algn="l">
                <a:buClrTx/>
                <a:buSzTx/>
                <a:buFontTx/>
              </a:pPr>
              <a:r>
                <a:rPr lang="en-US" sz="5400" b="0" dirty="0">
                  <a:latin typeface="汇文明朝体" panose="02000600000000000000" charset="-128"/>
                  <a:ea typeface="汇文明朝体" panose="02000600000000000000" charset="-128"/>
                  <a:cs typeface="Active SemiBold" charset="0"/>
                </a:rPr>
                <a:t>02</a:t>
              </a:r>
              <a:endParaRPr lang="en-US" sz="5400" b="0" dirty="0">
                <a:latin typeface="汇文明朝体" panose="02000600000000000000" charset="-128"/>
                <a:ea typeface="汇文明朝体" panose="02000600000000000000" charset="-128"/>
                <a:cs typeface="Active SemiBold" charset="0"/>
              </a:endParaRPr>
            </a:p>
          </p:txBody>
        </p:sp>
      </p:grpSp>
      <p:sp>
        <p:nvSpPr>
          <p:cNvPr id="35" name="TextBox 34"/>
          <p:cNvSpPr txBox="1"/>
          <p:nvPr>
            <p:custDataLst>
              <p:tags r:id="rId15"/>
            </p:custDataLst>
          </p:nvPr>
        </p:nvSpPr>
        <p:spPr>
          <a:xfrm>
            <a:off x="6546850" y="2674620"/>
            <a:ext cx="2146300" cy="83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sz="5400" b="0" dirty="0">
                <a:latin typeface="汇文明朝体" panose="02000600000000000000" charset="-128"/>
                <a:ea typeface="汇文明朝体" panose="02000600000000000000" charset="-128"/>
                <a:cs typeface="Active SemiBold" charset="0"/>
              </a:rPr>
              <a:t>03</a:t>
            </a:r>
            <a:endParaRPr lang="en-US" sz="5400" b="0" dirty="0">
              <a:latin typeface="汇文明朝体" panose="02000600000000000000" charset="-128"/>
              <a:ea typeface="汇文明朝体" panose="02000600000000000000" charset="-128"/>
              <a:cs typeface="Active SemiBold" charset="0"/>
            </a:endParaRPr>
          </a:p>
        </p:txBody>
      </p:sp>
      <p:sp>
        <p:nvSpPr>
          <p:cNvPr id="39" name="TextBox 38"/>
          <p:cNvSpPr txBox="1"/>
          <p:nvPr>
            <p:custDataLst>
              <p:tags r:id="rId16"/>
            </p:custDataLst>
          </p:nvPr>
        </p:nvSpPr>
        <p:spPr>
          <a:xfrm>
            <a:off x="9594820" y="3536334"/>
            <a:ext cx="2146356" cy="83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sz="5400" b="0" dirty="0">
                <a:latin typeface="汇文明朝体" panose="02000600000000000000" charset="-128"/>
                <a:ea typeface="汇文明朝体" panose="02000600000000000000" charset="-128"/>
                <a:cs typeface="Active SemiBold" charset="0"/>
              </a:rPr>
              <a:t>04</a:t>
            </a:r>
            <a:endParaRPr lang="en-US" sz="5400" b="0" dirty="0">
              <a:latin typeface="汇文明朝体" panose="02000600000000000000" charset="-128"/>
              <a:ea typeface="汇文明朝体" panose="02000600000000000000" charset="-128"/>
              <a:cs typeface="Active SemiBold" charset="0"/>
            </a:endParaRPr>
          </a:p>
        </p:txBody>
      </p:sp>
      <p:sp>
        <p:nvSpPr>
          <p:cNvPr id="4" name="TextBox 23"/>
          <p:cNvSpPr txBox="1"/>
          <p:nvPr>
            <p:custDataLst>
              <p:tags r:id="rId17"/>
            </p:custDataLst>
          </p:nvPr>
        </p:nvSpPr>
        <p:spPr>
          <a:xfrm>
            <a:off x="3345151" y="3391397"/>
            <a:ext cx="2146357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zh-CN" altLang="en-US" sz="3200" b="0" dirty="0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技术架构与</a:t>
            </a:r>
            <a:endParaRPr lang="zh-CN" altLang="en-US" sz="3200" b="0" dirty="0">
              <a:solidFill>
                <a:schemeClr val="accent1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核心创新</a:t>
            </a:r>
            <a:endParaRPr lang="zh-CN" altLang="en-US" sz="3200" b="0" dirty="0">
              <a:solidFill>
                <a:schemeClr val="accent1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TextBox 24"/>
          <p:cNvSpPr txBox="1"/>
          <p:nvPr>
            <p:custDataLst>
              <p:tags r:id="rId18"/>
            </p:custDataLst>
          </p:nvPr>
        </p:nvSpPr>
        <p:spPr>
          <a:xfrm>
            <a:off x="3275330" y="2342515"/>
            <a:ext cx="29171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ID" sz="20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Technical Architecture </a:t>
            </a:r>
            <a:endParaRPr lang="en-ID" sz="20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ID" sz="20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&amp; Core Innovations</a:t>
            </a:r>
            <a:endParaRPr lang="en-US" altLang="zh-CN" sz="20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6" name="TextBox 23"/>
          <p:cNvSpPr txBox="1"/>
          <p:nvPr>
            <p:custDataLst>
              <p:tags r:id="rId19"/>
            </p:custDataLst>
          </p:nvPr>
        </p:nvSpPr>
        <p:spPr>
          <a:xfrm>
            <a:off x="6316345" y="4440555"/>
            <a:ext cx="258826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zh-CN" altLang="en-US" sz="3200" b="0" dirty="0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预期功能</a:t>
            </a:r>
            <a:endParaRPr lang="zh-CN" altLang="en-US" sz="3200" b="0" dirty="0">
              <a:solidFill>
                <a:schemeClr val="accent1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与</a:t>
            </a:r>
            <a:endParaRPr lang="zh-CN" altLang="en-US" sz="3200" b="0" dirty="0">
              <a:solidFill>
                <a:schemeClr val="accent1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可行性证明</a:t>
            </a:r>
            <a:endParaRPr lang="zh-CN" altLang="en-US" sz="3200" b="0" dirty="0">
              <a:solidFill>
                <a:schemeClr val="accent1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7" name="TextBox 24"/>
          <p:cNvSpPr txBox="1"/>
          <p:nvPr>
            <p:custDataLst>
              <p:tags r:id="rId20"/>
            </p:custDataLst>
          </p:nvPr>
        </p:nvSpPr>
        <p:spPr>
          <a:xfrm>
            <a:off x="6246466" y="3391606"/>
            <a:ext cx="25933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ID" sz="20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Expected Functions &amp; Feasibility Proof</a:t>
            </a:r>
            <a:endParaRPr lang="en-ID" sz="20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8" name="TextBox 23"/>
          <p:cNvSpPr txBox="1"/>
          <p:nvPr>
            <p:custDataLst>
              <p:tags r:id="rId21"/>
            </p:custDataLst>
          </p:nvPr>
        </p:nvSpPr>
        <p:spPr>
          <a:xfrm>
            <a:off x="9517351" y="5186542"/>
            <a:ext cx="2146357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zh-CN" altLang="en-US" sz="3200" b="0" dirty="0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项目价值与</a:t>
            </a:r>
            <a:endParaRPr lang="zh-CN" altLang="en-US" sz="3200" b="0" dirty="0">
              <a:solidFill>
                <a:schemeClr val="accent1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未来计划</a:t>
            </a:r>
            <a:endParaRPr lang="zh-CN" altLang="en-US" sz="3200" b="0" dirty="0">
              <a:solidFill>
                <a:schemeClr val="accent1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9" name="TextBox 24"/>
          <p:cNvSpPr txBox="1"/>
          <p:nvPr>
            <p:custDataLst>
              <p:tags r:id="rId22"/>
            </p:custDataLst>
          </p:nvPr>
        </p:nvSpPr>
        <p:spPr>
          <a:xfrm>
            <a:off x="9582121" y="4219646"/>
            <a:ext cx="25933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ID" sz="20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Project Value &amp; </a:t>
            </a:r>
            <a:endParaRPr lang="en-ID" sz="20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ID" sz="20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Future Plans</a:t>
            </a:r>
            <a:endParaRPr lang="en-ID" sz="20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27"/>
          <p:cNvSpPr/>
          <p:nvPr/>
        </p:nvSpPr>
        <p:spPr>
          <a:xfrm rot="10800000">
            <a:off x="7763799" y="3751174"/>
            <a:ext cx="4574731" cy="3116122"/>
          </a:xfrm>
          <a:custGeom>
            <a:avLst/>
            <a:gdLst>
              <a:gd name="connsiteX0" fmla="*/ 3810 w 5520690"/>
              <a:gd name="connsiteY0" fmla="*/ 0 h 3760471"/>
              <a:gd name="connsiteX1" fmla="*/ 250711 w 5520690"/>
              <a:gd name="connsiteY1" fmla="*/ 0 h 3760471"/>
              <a:gd name="connsiteX2" fmla="*/ 5266169 w 5520690"/>
              <a:gd name="connsiteY2" fmla="*/ 0 h 3760471"/>
              <a:gd name="connsiteX3" fmla="*/ 5520690 w 5520690"/>
              <a:gd name="connsiteY3" fmla="*/ 0 h 3760471"/>
              <a:gd name="connsiteX4" fmla="*/ 5520690 w 5520690"/>
              <a:gd name="connsiteY4" fmla="*/ 2354580 h 3760471"/>
              <a:gd name="connsiteX5" fmla="*/ 5516880 w 5520690"/>
              <a:gd name="connsiteY5" fmla="*/ 2354580 h 3760471"/>
              <a:gd name="connsiteX6" fmla="*/ 5516880 w 5520690"/>
              <a:gd name="connsiteY6" fmla="*/ 3509760 h 3760471"/>
              <a:gd name="connsiteX7" fmla="*/ 5266169 w 5520690"/>
              <a:gd name="connsiteY7" fmla="*/ 3760471 h 3760471"/>
              <a:gd name="connsiteX8" fmla="*/ 250711 w 5520690"/>
              <a:gd name="connsiteY8" fmla="*/ 3760471 h 3760471"/>
              <a:gd name="connsiteX9" fmla="*/ 0 w 5520690"/>
              <a:gd name="connsiteY9" fmla="*/ 3509760 h 3760471"/>
              <a:gd name="connsiteX10" fmla="*/ 0 w 5520690"/>
              <a:gd name="connsiteY10" fmla="*/ 250711 h 3760471"/>
              <a:gd name="connsiteX11" fmla="*/ 3810 w 5520690"/>
              <a:gd name="connsiteY11" fmla="*/ 231839 h 376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0690" h="3760471">
                <a:moveTo>
                  <a:pt x="3810" y="0"/>
                </a:moveTo>
                <a:lnTo>
                  <a:pt x="250711" y="0"/>
                </a:lnTo>
                <a:lnTo>
                  <a:pt x="5266169" y="0"/>
                </a:lnTo>
                <a:lnTo>
                  <a:pt x="5520690" y="0"/>
                </a:lnTo>
                <a:lnTo>
                  <a:pt x="5520690" y="2354580"/>
                </a:lnTo>
                <a:lnTo>
                  <a:pt x="5516880" y="2354580"/>
                </a:lnTo>
                <a:lnTo>
                  <a:pt x="5516880" y="3509760"/>
                </a:lnTo>
                <a:cubicBezTo>
                  <a:pt x="5516880" y="3648224"/>
                  <a:pt x="5404633" y="3760471"/>
                  <a:pt x="5266169" y="3760471"/>
                </a:cubicBezTo>
                <a:lnTo>
                  <a:pt x="250711" y="3760471"/>
                </a:lnTo>
                <a:cubicBezTo>
                  <a:pt x="112247" y="3760471"/>
                  <a:pt x="0" y="3648224"/>
                  <a:pt x="0" y="3509760"/>
                </a:cubicBezTo>
                <a:lnTo>
                  <a:pt x="0" y="250711"/>
                </a:lnTo>
                <a:lnTo>
                  <a:pt x="3810" y="2318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110576" y="4020414"/>
            <a:ext cx="4165657" cy="284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9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Active SemiBold" charset="0"/>
              </a:rPr>
              <a:t>01</a:t>
            </a:r>
            <a:endParaRPr lang="en-US" sz="199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Active SemiBold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445770" y="2808052"/>
            <a:ext cx="6900546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ID" dirty="0">
                <a:latin typeface="等线 Light" panose="02010600030101010101" charset="-122"/>
                <a:ea typeface="等线 Light" panose="02010600030101010101" charset="-122"/>
                <a:cs typeface="Active SemiBold" charset="0"/>
                <a:sym typeface="+mn-ea"/>
              </a:rPr>
              <a:t>Pain Point Analysis </a:t>
            </a:r>
            <a:endParaRPr lang="en-ID" dirty="0">
              <a:latin typeface="等线 Light" panose="02010600030101010101" charset="-122"/>
              <a:ea typeface="等线 Light" panose="02010600030101010101" charset="-122"/>
              <a:cs typeface="Active SemiBold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ID" dirty="0">
                <a:latin typeface="等线 Light" panose="02010600030101010101" charset="-122"/>
                <a:ea typeface="等线 Light" panose="02010600030101010101" charset="-122"/>
                <a:cs typeface="Active SemiBold" charset="0"/>
                <a:sym typeface="+mn-ea"/>
              </a:rPr>
              <a:t>&amp; Project Objectives</a:t>
            </a:r>
            <a:endParaRPr lang="en-ID" dirty="0">
              <a:latin typeface="等线 Light" panose="02010600030101010101" charset="-122"/>
              <a:ea typeface="等线 Light" panose="02010600030101010101" charset="-122"/>
              <a:cs typeface="Active SemiBold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0" y="0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16" name="Rectangle: Rounded Corners 9"/>
          <p:cNvSpPr/>
          <p:nvPr/>
        </p:nvSpPr>
        <p:spPr>
          <a:xfrm>
            <a:off x="706755" y="5797550"/>
            <a:ext cx="2738967" cy="511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0" name="Oval 10"/>
          <p:cNvSpPr/>
          <p:nvPr/>
        </p:nvSpPr>
        <p:spPr>
          <a:xfrm>
            <a:off x="3599459" y="5797550"/>
            <a:ext cx="511175" cy="5111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1" name="任意形状 658"/>
          <p:cNvSpPr/>
          <p:nvPr/>
        </p:nvSpPr>
        <p:spPr>
          <a:xfrm>
            <a:off x="3747163" y="5947900"/>
            <a:ext cx="220000" cy="2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lose/>
                <a:moveTo>
                  <a:pt x="10800" y="19440"/>
                </a:moveTo>
                <a:cubicBezTo>
                  <a:pt x="15572" y="19440"/>
                  <a:pt x="19440" y="15572"/>
                  <a:pt x="19440" y="10800"/>
                </a:cubicBezTo>
                <a:cubicBezTo>
                  <a:pt x="19440" y="6028"/>
                  <a:pt x="15572" y="2160"/>
                  <a:pt x="10800" y="2160"/>
                </a:cubicBezTo>
                <a:cubicBezTo>
                  <a:pt x="6028" y="2160"/>
                  <a:pt x="2160" y="6028"/>
                  <a:pt x="2160" y="10800"/>
                </a:cubicBezTo>
                <a:cubicBezTo>
                  <a:pt x="2160" y="15572"/>
                  <a:pt x="6028" y="19440"/>
                  <a:pt x="10800" y="19440"/>
                </a:cubicBezTo>
                <a:close/>
                <a:moveTo>
                  <a:pt x="9720" y="15120"/>
                </a:moveTo>
                <a:lnTo>
                  <a:pt x="6480" y="15120"/>
                </a:lnTo>
                <a:lnTo>
                  <a:pt x="6480" y="6480"/>
                </a:lnTo>
                <a:lnTo>
                  <a:pt x="9720" y="6480"/>
                </a:lnTo>
                <a:lnTo>
                  <a:pt x="9720" y="4320"/>
                </a:lnTo>
                <a:lnTo>
                  <a:pt x="11880" y="4320"/>
                </a:lnTo>
                <a:lnTo>
                  <a:pt x="11880" y="6480"/>
                </a:lnTo>
                <a:lnTo>
                  <a:pt x="12960" y="6480"/>
                </a:lnTo>
                <a:cubicBezTo>
                  <a:pt x="14451" y="6480"/>
                  <a:pt x="15660" y="7689"/>
                  <a:pt x="15660" y="9180"/>
                </a:cubicBezTo>
                <a:cubicBezTo>
                  <a:pt x="15660" y="9764"/>
                  <a:pt x="15470" y="10333"/>
                  <a:pt x="15120" y="10800"/>
                </a:cubicBezTo>
                <a:cubicBezTo>
                  <a:pt x="16015" y="11993"/>
                  <a:pt x="15773" y="13685"/>
                  <a:pt x="14580" y="14580"/>
                </a:cubicBezTo>
                <a:cubicBezTo>
                  <a:pt x="14113" y="14931"/>
                  <a:pt x="13544" y="15120"/>
                  <a:pt x="12960" y="15120"/>
                </a:cubicBezTo>
                <a:lnTo>
                  <a:pt x="11880" y="15120"/>
                </a:lnTo>
                <a:lnTo>
                  <a:pt x="11880" y="17280"/>
                </a:lnTo>
                <a:lnTo>
                  <a:pt x="9720" y="17280"/>
                </a:lnTo>
                <a:lnTo>
                  <a:pt x="9720" y="15120"/>
                </a:lnTo>
                <a:close/>
                <a:moveTo>
                  <a:pt x="8640" y="11880"/>
                </a:moveTo>
                <a:lnTo>
                  <a:pt x="8640" y="12960"/>
                </a:lnTo>
                <a:lnTo>
                  <a:pt x="12960" y="12960"/>
                </a:lnTo>
                <a:cubicBezTo>
                  <a:pt x="13258" y="12960"/>
                  <a:pt x="13500" y="12718"/>
                  <a:pt x="13500" y="12420"/>
                </a:cubicBezTo>
                <a:cubicBezTo>
                  <a:pt x="13500" y="12122"/>
                  <a:pt x="13258" y="11880"/>
                  <a:pt x="12960" y="11880"/>
                </a:cubicBezTo>
                <a:lnTo>
                  <a:pt x="8640" y="11880"/>
                </a:lnTo>
                <a:close/>
                <a:moveTo>
                  <a:pt x="8640" y="8640"/>
                </a:moveTo>
                <a:lnTo>
                  <a:pt x="8640" y="9720"/>
                </a:lnTo>
                <a:lnTo>
                  <a:pt x="12960" y="9720"/>
                </a:lnTo>
                <a:cubicBezTo>
                  <a:pt x="13258" y="9720"/>
                  <a:pt x="13500" y="9478"/>
                  <a:pt x="13500" y="9180"/>
                </a:cubicBezTo>
                <a:cubicBezTo>
                  <a:pt x="13500" y="8882"/>
                  <a:pt x="13258" y="8640"/>
                  <a:pt x="12960" y="8640"/>
                </a:cubicBezTo>
                <a:lnTo>
                  <a:pt x="8640" y="864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>
              <a:latin typeface="Saturday Sans Regular" charset="0"/>
              <a:sym typeface="Saturday Sans Regular" charset="0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854907" y="5909572"/>
            <a:ext cx="2442662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/>
            <a:r>
              <a:rPr lang="en-US" altLang="en-ID" sz="1400" dirty="0">
                <a:solidFill>
                  <a:schemeClr val="accent1"/>
                </a:solidFill>
              </a:rPr>
              <a:t>Part 1</a:t>
            </a:r>
            <a:endParaRPr lang="en-US" altLang="en-ID" sz="14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4190" y="1633220"/>
            <a:ext cx="83610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dirty="0">
                <a:solidFill>
                  <a:schemeClr val="accent1"/>
                </a:solidFill>
                <a:latin typeface="方正大标宋简体" panose="02000000000000000000" charset="-122"/>
                <a:ea typeface="方正大标宋简体" panose="02000000000000000000" charset="-122"/>
                <a:sym typeface="+mn-ea"/>
              </a:rPr>
              <a:t>痛点分析与项目目标</a:t>
            </a:r>
            <a:endParaRPr lang="zh-CN" altLang="en-US" sz="6600" dirty="0">
              <a:solidFill>
                <a:schemeClr val="accent1"/>
              </a:solidFill>
              <a:latin typeface="方正大标宋简体" panose="02000000000000000000" charset="-122"/>
              <a:ea typeface="方正大标宋简体" panose="02000000000000000000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45080" y="-6985"/>
            <a:ext cx="9681845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9271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405755" y="4445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920990" y="5461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3870" y="304800"/>
            <a:ext cx="3895090" cy="3490595"/>
          </a:xfrm>
          <a:prstGeom prst="rect">
            <a:avLst/>
          </a:prstGeom>
        </p:spPr>
      </p:pic>
      <p:sp>
        <p:nvSpPr>
          <p:cNvPr id="31" name="TextBox 1"/>
          <p:cNvSpPr txBox="1"/>
          <p:nvPr/>
        </p:nvSpPr>
        <p:spPr>
          <a:xfrm>
            <a:off x="-60960" y="8064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1"/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</a:t>
            </a:r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1855" y="874395"/>
            <a:ext cx="4474845" cy="5081905"/>
          </a:xfrm>
          <a:prstGeom prst="rect">
            <a:avLst/>
          </a:prstGeom>
          <a:ln w="38100">
            <a:solidFill>
              <a:schemeClr val="accent2"/>
            </a:solidFill>
            <a:prstDash val="dash"/>
          </a:ln>
        </p:spPr>
      </p:pic>
      <p:sp>
        <p:nvSpPr>
          <p:cNvPr id="22" name="Rectangle: Rounded Corners 21"/>
          <p:cNvSpPr/>
          <p:nvPr>
            <p:custDataLst>
              <p:tags r:id="rId2"/>
            </p:custDataLst>
          </p:nvPr>
        </p:nvSpPr>
        <p:spPr>
          <a:xfrm>
            <a:off x="536575" y="1670050"/>
            <a:ext cx="4003675" cy="1788160"/>
          </a:xfrm>
          <a:prstGeom prst="roundRect">
            <a:avLst>
              <a:gd name="adj" fmla="val 1812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3" name="Rectangle: Rounded Corners 22"/>
          <p:cNvSpPr/>
          <p:nvPr>
            <p:custDataLst>
              <p:tags r:id="rId3"/>
            </p:custDataLst>
          </p:nvPr>
        </p:nvSpPr>
        <p:spPr>
          <a:xfrm>
            <a:off x="536575" y="3797300"/>
            <a:ext cx="4003675" cy="1695450"/>
          </a:xfrm>
          <a:prstGeom prst="roundRect">
            <a:avLst>
              <a:gd name="adj" fmla="val 181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03895" y="991871"/>
            <a:ext cx="33051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 algn="l"/>
            <a:r>
              <a:rPr lang="zh-CN" altLang="en-ID" dirty="0">
                <a:latin typeface="仓耳非白 W01" charset="-122"/>
                <a:ea typeface="仓耳非白 W01" charset="-122"/>
                <a:cs typeface="Active SemiBold" charset="0"/>
              </a:rPr>
              <a:t>痛点分析</a:t>
            </a:r>
            <a:endParaRPr lang="zh-CN" altLang="en-ID" dirty="0">
              <a:latin typeface="仓耳非白 W01" charset="-122"/>
              <a:ea typeface="仓耳非白 W01" charset="-122"/>
              <a:cs typeface="Active SemiBold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155815" y="5893117"/>
            <a:ext cx="4919980" cy="511175"/>
            <a:chOff x="7003415" y="5300662"/>
            <a:chExt cx="4919980" cy="511175"/>
          </a:xfrm>
        </p:grpSpPr>
        <p:grpSp>
          <p:nvGrpSpPr>
            <p:cNvPr id="15" name="Group 14"/>
            <p:cNvGrpSpPr/>
            <p:nvPr/>
          </p:nvGrpSpPr>
          <p:grpSpPr>
            <a:xfrm>
              <a:off x="10985500" y="5300662"/>
              <a:ext cx="511175" cy="511175"/>
              <a:chOff x="10985500" y="5300662"/>
              <a:chExt cx="511175" cy="511175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985500" y="5300662"/>
                <a:ext cx="511175" cy="5111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Saturday Sans Regular" charset="0"/>
                  <a:sym typeface="Saturday Sans Regular" charset="0"/>
                </a:endParaRPr>
              </a:p>
            </p:txBody>
          </p:sp>
          <p:sp>
            <p:nvSpPr>
              <p:cNvPr id="12" name="任意形状 658"/>
              <p:cNvSpPr/>
              <p:nvPr/>
            </p:nvSpPr>
            <p:spPr>
              <a:xfrm>
                <a:off x="11133204" y="5451012"/>
                <a:ext cx="220000" cy="22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lose/>
                    <a:moveTo>
                      <a:pt x="10800" y="19440"/>
                    </a:moveTo>
                    <a:cubicBezTo>
                      <a:pt x="15572" y="19440"/>
                      <a:pt x="19440" y="15572"/>
                      <a:pt x="19440" y="10800"/>
                    </a:cubicBezTo>
                    <a:cubicBezTo>
                      <a:pt x="19440" y="6028"/>
                      <a:pt x="15572" y="2160"/>
                      <a:pt x="10800" y="2160"/>
                    </a:cubicBezTo>
                    <a:cubicBezTo>
                      <a:pt x="6028" y="2160"/>
                      <a:pt x="2160" y="6028"/>
                      <a:pt x="2160" y="10800"/>
                    </a:cubicBezTo>
                    <a:cubicBezTo>
                      <a:pt x="2160" y="15572"/>
                      <a:pt x="6028" y="19440"/>
                      <a:pt x="10800" y="19440"/>
                    </a:cubicBezTo>
                    <a:close/>
                    <a:moveTo>
                      <a:pt x="9720" y="15120"/>
                    </a:moveTo>
                    <a:lnTo>
                      <a:pt x="6480" y="15120"/>
                    </a:lnTo>
                    <a:lnTo>
                      <a:pt x="6480" y="6480"/>
                    </a:lnTo>
                    <a:lnTo>
                      <a:pt x="9720" y="6480"/>
                    </a:lnTo>
                    <a:lnTo>
                      <a:pt x="9720" y="4320"/>
                    </a:lnTo>
                    <a:lnTo>
                      <a:pt x="11880" y="4320"/>
                    </a:lnTo>
                    <a:lnTo>
                      <a:pt x="11880" y="6480"/>
                    </a:lnTo>
                    <a:lnTo>
                      <a:pt x="12960" y="6480"/>
                    </a:lnTo>
                    <a:cubicBezTo>
                      <a:pt x="14451" y="6480"/>
                      <a:pt x="15660" y="7689"/>
                      <a:pt x="15660" y="9180"/>
                    </a:cubicBezTo>
                    <a:cubicBezTo>
                      <a:pt x="15660" y="9764"/>
                      <a:pt x="15470" y="10333"/>
                      <a:pt x="15120" y="10800"/>
                    </a:cubicBezTo>
                    <a:cubicBezTo>
                      <a:pt x="16015" y="11993"/>
                      <a:pt x="15773" y="13685"/>
                      <a:pt x="14580" y="14580"/>
                    </a:cubicBezTo>
                    <a:cubicBezTo>
                      <a:pt x="14113" y="14931"/>
                      <a:pt x="13544" y="15120"/>
                      <a:pt x="12960" y="15120"/>
                    </a:cubicBezTo>
                    <a:lnTo>
                      <a:pt x="11880" y="15120"/>
                    </a:lnTo>
                    <a:lnTo>
                      <a:pt x="11880" y="17280"/>
                    </a:lnTo>
                    <a:lnTo>
                      <a:pt x="9720" y="17280"/>
                    </a:lnTo>
                    <a:lnTo>
                      <a:pt x="9720" y="15120"/>
                    </a:lnTo>
                    <a:close/>
                    <a:moveTo>
                      <a:pt x="8640" y="11880"/>
                    </a:moveTo>
                    <a:lnTo>
                      <a:pt x="8640" y="12960"/>
                    </a:lnTo>
                    <a:lnTo>
                      <a:pt x="12960" y="12960"/>
                    </a:lnTo>
                    <a:cubicBezTo>
                      <a:pt x="13258" y="12960"/>
                      <a:pt x="13500" y="12718"/>
                      <a:pt x="13500" y="12420"/>
                    </a:cubicBezTo>
                    <a:cubicBezTo>
                      <a:pt x="13500" y="12122"/>
                      <a:pt x="13258" y="11880"/>
                      <a:pt x="12960" y="11880"/>
                    </a:cubicBezTo>
                    <a:lnTo>
                      <a:pt x="8640" y="11880"/>
                    </a:lnTo>
                    <a:close/>
                    <a:moveTo>
                      <a:pt x="8640" y="8640"/>
                    </a:moveTo>
                    <a:lnTo>
                      <a:pt x="8640" y="9720"/>
                    </a:lnTo>
                    <a:lnTo>
                      <a:pt x="12960" y="9720"/>
                    </a:lnTo>
                    <a:cubicBezTo>
                      <a:pt x="13258" y="9720"/>
                      <a:pt x="13500" y="9478"/>
                      <a:pt x="13500" y="9180"/>
                    </a:cubicBezTo>
                    <a:cubicBezTo>
                      <a:pt x="13500" y="8882"/>
                      <a:pt x="13258" y="8640"/>
                      <a:pt x="12960" y="8640"/>
                    </a:cubicBezTo>
                    <a:lnTo>
                      <a:pt x="8640" y="864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>
                  <a:latin typeface="Saturday Sans Regular" charset="0"/>
                  <a:sym typeface="Saturday Sans Regular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003415" y="5300662"/>
              <a:ext cx="4919980" cy="511175"/>
              <a:chOff x="7003415" y="5300662"/>
              <a:chExt cx="4919980" cy="511175"/>
            </a:xfrm>
          </p:grpSpPr>
          <p:sp>
            <p:nvSpPr>
              <p:cNvPr id="10" name="Rectangle: Rounded Corners 9"/>
              <p:cNvSpPr/>
              <p:nvPr/>
            </p:nvSpPr>
            <p:spPr>
              <a:xfrm>
                <a:off x="8191500" y="5300662"/>
                <a:ext cx="2590813" cy="51117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Saturday Sans Regular" charset="0"/>
                  <a:sym typeface="Saturday Sans Regular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003415" y="5394007"/>
                <a:ext cx="4919980" cy="339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defRPr sz="1600" b="1">
                    <a:solidFill>
                      <a:schemeClr val="accent2"/>
                    </a:solidFill>
                    <a:latin typeface="+mj-lt"/>
                  </a:defRPr>
                </a:lvl1pPr>
              </a:lstStyle>
              <a:p>
                <a:pPr algn="ctr"/>
                <a:r>
                  <a:rPr lang="en-US" altLang="zh-CN" sz="1800" dirty="0">
                    <a:solidFill>
                      <a:schemeClr val="accent1"/>
                    </a:solidFill>
                    <a:latin typeface="等线 Light" panose="02010600030101010101" charset="-122"/>
                    <a:ea typeface="等线 Light" panose="02010600030101010101" charset="-122"/>
                  </a:rPr>
                  <a:t>Pain Point Analysis</a:t>
                </a:r>
                <a:endParaRPr lang="en-US" altLang="zh-CN" sz="1800" dirty="0">
                  <a:solidFill>
                    <a:schemeClr val="accent1"/>
                  </a:solidFill>
                  <a:latin typeface="等线 Light" panose="02010600030101010101" charset="-122"/>
                  <a:ea typeface="等线 Light" panose="02010600030101010101" charset="-122"/>
                </a:endParaRP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>
          <a:xfrm>
            <a:off x="8249700" y="1792500"/>
            <a:ext cx="323110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>
            <p:custDataLst>
              <p:tags r:id="rId4"/>
            </p:custDataLst>
          </p:nvPr>
        </p:nvSpPr>
        <p:spPr>
          <a:xfrm>
            <a:off x="2623820" y="1835150"/>
            <a:ext cx="192786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传统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Star/Fork 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仅反映历史累积，无法识别当前</a:t>
            </a:r>
            <a:endParaRPr lang="zh-CN" altLang="en-US" sz="1800" b="0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趋势向好的项目</a:t>
            </a:r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。</a:t>
            </a:r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30" name="TextBox 29"/>
          <p:cNvSpPr txBox="1"/>
          <p:nvPr>
            <p:custDataLst>
              <p:tags r:id="rId5"/>
            </p:custDataLst>
          </p:nvPr>
        </p:nvSpPr>
        <p:spPr>
          <a:xfrm>
            <a:off x="677545" y="2835275"/>
            <a:ext cx="2597150" cy="58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altLang="zh-CN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Limitations of </a:t>
            </a:r>
            <a:endParaRPr lang="en-US" altLang="zh-CN" sz="1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en-US" altLang="zh-CN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static metrics</a:t>
            </a:r>
            <a:endParaRPr lang="en-US" altLang="zh-CN" sz="1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1" name="TextBox 30"/>
          <p:cNvSpPr txBox="1"/>
          <p:nvPr>
            <p:custDataLst>
              <p:tags r:id="rId6"/>
            </p:custDataLst>
          </p:nvPr>
        </p:nvSpPr>
        <p:spPr>
          <a:xfrm>
            <a:off x="619760" y="1836420"/>
            <a:ext cx="284035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 algn="l"/>
            <a:r>
              <a:rPr lang="zh-CN" altLang="en-US" sz="3600" b="0" dirty="0">
                <a:latin typeface="方正清刻本悦宋简体" panose="02000000000000000000" charset="-122"/>
                <a:ea typeface="方正清刻本悦宋简体" panose="02000000000000000000" charset="-122"/>
                <a:cs typeface="Active SemiBold" charset="0"/>
              </a:rPr>
              <a:t>静态指标</a:t>
            </a:r>
            <a:endParaRPr lang="zh-CN" altLang="en-US" sz="3600" b="0" dirty="0">
              <a:latin typeface="方正清刻本悦宋简体" panose="02000000000000000000" charset="-122"/>
              <a:ea typeface="方正清刻本悦宋简体" panose="02000000000000000000" charset="-122"/>
              <a:cs typeface="Active SemiBold" charset="0"/>
            </a:endParaRPr>
          </a:p>
          <a:p>
            <a:pPr algn="l"/>
            <a:r>
              <a:rPr lang="zh-CN" altLang="en-US" sz="3600" b="0" dirty="0">
                <a:latin typeface="方正清刻本悦宋简体" panose="02000000000000000000" charset="-122"/>
                <a:ea typeface="方正清刻本悦宋简体" panose="02000000000000000000" charset="-122"/>
                <a:cs typeface="Active SemiBold" charset="0"/>
              </a:rPr>
              <a:t>的局限</a:t>
            </a:r>
            <a:endParaRPr lang="zh-CN" altLang="en-US" sz="3600" b="0" dirty="0">
              <a:latin typeface="方正清刻本悦宋简体" panose="02000000000000000000" charset="-122"/>
              <a:ea typeface="方正清刻本悦宋简体" panose="02000000000000000000" charset="-122"/>
              <a:cs typeface="Active SemiBold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74660" y="1878330"/>
            <a:ext cx="3808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GitHub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仓库数破</a:t>
            </a:r>
            <a:r>
              <a:rPr lang="en-US" altLang="zh-CN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4 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亿，信息过载严重，</a:t>
            </a:r>
            <a:r>
              <a:rPr lang="zh-CN" altLang="en-US" sz="2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海量信息加剧筛选难度与认知负荷，开发者难以搭建完整技术方案、维护者无法明确生态定位、用户难以快速捕捉关键项目与生态关联。</a:t>
            </a:r>
            <a:endParaRPr lang="zh-CN" altLang="en-US" sz="2000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24" name="TextBox 27"/>
          <p:cNvSpPr txBox="1"/>
          <p:nvPr>
            <p:custDataLst>
              <p:tags r:id="rId7"/>
            </p:custDataLst>
          </p:nvPr>
        </p:nvSpPr>
        <p:spPr>
          <a:xfrm>
            <a:off x="683895" y="4376420"/>
            <a:ext cx="4325620" cy="1874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项目间缺乏多维度</a:t>
            </a:r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</a:t>
            </a:r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技术栈、协作关系、语义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)</a:t>
            </a:r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的横向关联，</a:t>
            </a:r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开发者难以看清生态全貌。</a:t>
            </a:r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32" name="TextBox 29"/>
          <p:cNvSpPr txBox="1"/>
          <p:nvPr>
            <p:custDataLst>
              <p:tags r:id="rId8"/>
            </p:custDataLst>
          </p:nvPr>
        </p:nvSpPr>
        <p:spPr>
          <a:xfrm>
            <a:off x="2494280" y="4448175"/>
            <a:ext cx="259715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altLang="zh-CN" sz="1800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rPr>
              <a:t>Information silos</a:t>
            </a:r>
            <a:endParaRPr lang="en-US" altLang="zh-CN" sz="1800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3" name="TextBox 30"/>
          <p:cNvSpPr txBox="1"/>
          <p:nvPr>
            <p:custDataLst>
              <p:tags r:id="rId9"/>
            </p:custDataLst>
          </p:nvPr>
        </p:nvSpPr>
        <p:spPr>
          <a:xfrm>
            <a:off x="2366010" y="3924300"/>
            <a:ext cx="284035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 algn="l"/>
            <a:r>
              <a:rPr lang="zh-CN" altLang="en-US" sz="3600" b="0" dirty="0">
                <a:latin typeface="方正清刻本悦宋简体" panose="02000000000000000000" charset="-122"/>
                <a:ea typeface="方正清刻本悦宋简体" panose="02000000000000000000" charset="-122"/>
                <a:cs typeface="Active SemiBold" charset="0"/>
              </a:rPr>
              <a:t>信息孤岛</a:t>
            </a:r>
            <a:endParaRPr lang="zh-CN" altLang="en-US" sz="3600" b="0" dirty="0">
              <a:latin typeface="方正清刻本悦宋简体" panose="02000000000000000000" charset="-122"/>
              <a:ea typeface="方正清刻本悦宋简体" panose="02000000000000000000" charset="-122"/>
              <a:cs typeface="Active SemiBold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rcRect l="18439" t="-9754"/>
          <a:stretch>
            <a:fillRect/>
          </a:stretch>
        </p:blipFill>
        <p:spPr>
          <a:xfrm>
            <a:off x="10102215" y="3567430"/>
            <a:ext cx="1665605" cy="707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9920" y="4030345"/>
            <a:ext cx="1971675" cy="622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0705" y="4845050"/>
            <a:ext cx="3659505" cy="827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矩形 45"/>
          <p:cNvSpPr/>
          <p:nvPr/>
        </p:nvSpPr>
        <p:spPr>
          <a:xfrm>
            <a:off x="-210185" y="-6985"/>
            <a:ext cx="1243711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47" name="Rectangle 4"/>
          <p:cNvSpPr/>
          <p:nvPr/>
        </p:nvSpPr>
        <p:spPr>
          <a:xfrm>
            <a:off x="0" y="0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435860" y="6413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5405755" y="5461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7870190" y="5080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</a:t>
            </a:r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55" name="Picture 68" descr="华东师范大学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56" name="TextBox 1"/>
          <p:cNvSpPr txBox="1"/>
          <p:nvPr/>
        </p:nvSpPr>
        <p:spPr>
          <a:xfrm>
            <a:off x="-111125" y="4953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1"/>
              </a:solidFill>
              <a:latin typeface="+mj-lt"/>
              <a:cs typeface="Active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49326" name="Rectangle 14"/>
          <p:cNvSpPr/>
          <p:nvPr/>
        </p:nvSpPr>
        <p:spPr>
          <a:xfrm>
            <a:off x="942340" y="3035935"/>
            <a:ext cx="10214610" cy="3470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lIns="91440" tIns="45720" rIns="91440" bIns="45720" anchor="ctr" anchorCtr="0"/>
          <a:p>
            <a:pPr algn="ctr">
              <a:buFontTx/>
              <a:buNone/>
            </a:pPr>
            <a:endParaRPr lang="en-ID" altLang="en-US" baseline="0" dirty="0">
              <a:solidFill>
                <a:srgbClr val="FFFFFF"/>
              </a:solidFill>
              <a:latin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1049328" name="Text Placeholder 1"/>
          <p:cNvSpPr/>
          <p:nvPr>
            <p:ph type="body" sz="quarter" idx="1"/>
          </p:nvPr>
        </p:nvSpPr>
        <p:spPr>
          <a:xfrm>
            <a:off x="-772160" y="640398"/>
            <a:ext cx="6059488" cy="895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marL="0" indent="0" algn="ctr">
              <a:buNone/>
            </a:pPr>
            <a:r>
              <a:rPr lang="zh-CN" altLang="en-US" sz="4400" b="1" dirty="0">
                <a:solidFill>
                  <a:schemeClr val="tx1"/>
                </a:solidFill>
                <a:latin typeface="仓耳非白 W01" charset="-122"/>
                <a:ea typeface="仓耳非白 W01" charset="-122"/>
              </a:rPr>
              <a:t>项目目标</a:t>
            </a:r>
            <a:endParaRPr lang="zh-CN" altLang="en-US" sz="4400" b="1" dirty="0">
              <a:solidFill>
                <a:schemeClr val="tx1"/>
              </a:solidFill>
              <a:latin typeface="仓耳非白 W01" charset="-122"/>
              <a:ea typeface="仓耳非白 W01" charset="-122"/>
            </a:endParaRPr>
          </a:p>
        </p:txBody>
      </p:sp>
      <p:sp>
        <p:nvSpPr>
          <p:cNvPr id="1049332" name="Text Placeholder 6"/>
          <p:cNvSpPr/>
          <p:nvPr>
            <p:ph type="body" sz="quarter" idx="4294967295"/>
          </p:nvPr>
        </p:nvSpPr>
        <p:spPr>
          <a:xfrm>
            <a:off x="2007235" y="4057333"/>
            <a:ext cx="2176463" cy="2667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marL="0" indent="0" algn="ctr">
              <a:lnSpc>
                <a:spcPct val="100000"/>
              </a:lnSpc>
              <a:buNone/>
            </a:pPr>
            <a:r>
              <a:rPr lang="en-ID" altLang="en-US" sz="2000" b="1" dirty="0">
                <a:solidFill>
                  <a:schemeClr val="accent2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Original Garamond Std Roman" charset="0"/>
              </a:rPr>
              <a:t>动态时序筛选</a:t>
            </a:r>
            <a:endParaRPr lang="en-ID" altLang="en-US" sz="2000" b="1" dirty="0">
              <a:solidFill>
                <a:schemeClr val="accent2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  <a:cs typeface="Original Garamond Std Roman" charset="0"/>
            </a:endParaRPr>
          </a:p>
        </p:txBody>
      </p:sp>
      <p:sp>
        <p:nvSpPr>
          <p:cNvPr id="1049334" name="Text Placeholder 7"/>
          <p:cNvSpPr/>
          <p:nvPr>
            <p:ph type="body" sz="quarter" idx="4294967295"/>
          </p:nvPr>
        </p:nvSpPr>
        <p:spPr>
          <a:xfrm>
            <a:off x="2025650" y="4940300"/>
            <a:ext cx="2242185" cy="85979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5DB1F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利用</a:t>
            </a:r>
            <a:r>
              <a:rPr lang="en-US" altLang="zh-CN" sz="2000" b="1" dirty="0">
                <a:solidFill>
                  <a:srgbClr val="5DB1F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IoTDB </a:t>
            </a:r>
            <a:r>
              <a:rPr lang="zh-CN" altLang="en-US" sz="2000" b="1" dirty="0">
                <a:solidFill>
                  <a:srgbClr val="5DB1F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捕捉</a:t>
            </a:r>
            <a:r>
              <a:rPr lang="en-US" altLang="zh-CN" sz="2000" b="1" dirty="0">
                <a:solidFill>
                  <a:srgbClr val="5DB1F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OpenRank </a:t>
            </a:r>
            <a:r>
              <a:rPr lang="zh-CN" altLang="en-US" sz="2000" b="1" dirty="0">
                <a:solidFill>
                  <a:srgbClr val="5DB1F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和活跃度的增长斜率，实时筛选高潜力项目。</a:t>
            </a:r>
            <a:endParaRPr lang="zh-CN" altLang="en-US" sz="2000" b="1" dirty="0">
              <a:solidFill>
                <a:srgbClr val="5DB1FB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cxnSp>
        <p:nvCxnSpPr>
          <p:cNvPr id="3145850" name="Straight Connector 22"/>
          <p:cNvCxnSpPr/>
          <p:nvPr/>
        </p:nvCxnSpPr>
        <p:spPr>
          <a:xfrm>
            <a:off x="425450" y="604838"/>
            <a:ext cx="0" cy="4294187"/>
          </a:xfrm>
          <a:prstGeom prst="line">
            <a:avLst/>
          </a:prstGeom>
          <a:ln w="6350" cap="flat" cmpd="sng">
            <a:solidFill>
              <a:srgbClr val="FFFFF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49348" name="Rectangle 25"/>
          <p:cNvSpPr/>
          <p:nvPr/>
        </p:nvSpPr>
        <p:spPr>
          <a:xfrm>
            <a:off x="384175" y="2155825"/>
            <a:ext cx="82550" cy="260350"/>
          </a:xfrm>
          <a:prstGeom prst="rect">
            <a:avLst/>
          </a:prstGeom>
          <a:solidFill>
            <a:srgbClr val="FEDB5E"/>
          </a:solidFill>
          <a:ln w="9525">
            <a:noFill/>
          </a:ln>
        </p:spPr>
        <p:txBody>
          <a:bodyPr vert="horz" lIns="91440" tIns="45720" rIns="91440" bIns="45720" anchor="ctr" anchorCtr="0"/>
          <a:p>
            <a:pPr algn="ctr">
              <a:buFontTx/>
              <a:buNone/>
            </a:pPr>
            <a:endParaRPr lang="en-ID" altLang="en-US" baseline="0" dirty="0">
              <a:solidFill>
                <a:srgbClr val="FFFFFF"/>
              </a:solidFill>
              <a:latin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6480" y="1271270"/>
            <a:ext cx="10585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打造一个</a:t>
            </a:r>
            <a:r>
              <a:rPr lang="en-US" altLang="zh-CN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“</a:t>
            </a:r>
            <a:r>
              <a:rPr lang="zh-CN" altLang="en-US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动态、智能、可交互</a:t>
            </a:r>
            <a:r>
              <a:rPr lang="en-US" altLang="zh-CN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</a:t>
            </a:r>
            <a:r>
              <a:rPr lang="zh-CN" altLang="en-US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的开源项目社交图系统，</a:t>
            </a:r>
            <a:endParaRPr lang="zh-CN" altLang="en-US" sz="2400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让开发者能够快速了解当前开源项目的生态全景，尤其是各项目间的关联。</a:t>
            </a:r>
            <a:endParaRPr lang="zh-CN" altLang="en-US" sz="2400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Text Placeholder 8"/>
          <p:cNvSpPr/>
          <p:nvPr/>
        </p:nvSpPr>
        <p:spPr>
          <a:xfrm>
            <a:off x="1612900" y="4422775"/>
            <a:ext cx="2987040" cy="2667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ID" altLang="en-US" sz="1400" b="1" dirty="0">
                <a:solidFill>
                  <a:srgbClr val="5DB1FB"/>
                </a:solidFill>
                <a:latin typeface="Original Garamond Std Roman" charset="0"/>
                <a:cs typeface="Original Garamond Std Roman" charset="0"/>
                <a:sym typeface="Original Garamond Std Roman" charset="0"/>
              </a:rPr>
              <a:t>Dynamic Time-Series Filtering</a:t>
            </a:r>
            <a:endParaRPr lang="en-ID" altLang="en-US" sz="1400" b="1" dirty="0">
              <a:solidFill>
                <a:srgbClr val="5DB1FB"/>
              </a:solidFill>
              <a:latin typeface="Original Garamond Std Roman" charset="0"/>
              <a:cs typeface="Original Garamond Std Roman" charset="0"/>
              <a:sym typeface="Original Garamond Std Roman" charset="0"/>
            </a:endParaRPr>
          </a:p>
        </p:txBody>
      </p:sp>
      <p:sp>
        <p:nvSpPr>
          <p:cNvPr id="5" name="Text Placeholder 6"/>
          <p:cNvSpPr/>
          <p:nvPr/>
        </p:nvSpPr>
        <p:spPr>
          <a:xfrm>
            <a:off x="4719955" y="4057650"/>
            <a:ext cx="2522855" cy="2667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Original Garamond Std Roman" charset="0"/>
              </a:rPr>
              <a:t>多维度的关联度算法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  <a:cs typeface="Original Garamond Std Roman" charset="0"/>
            </a:endParaRPr>
          </a:p>
        </p:txBody>
      </p:sp>
      <p:sp>
        <p:nvSpPr>
          <p:cNvPr id="6" name="Text Placeholder 7"/>
          <p:cNvSpPr/>
          <p:nvPr/>
        </p:nvSpPr>
        <p:spPr>
          <a:xfrm>
            <a:off x="4897120" y="5069840"/>
            <a:ext cx="2242185" cy="12636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5DB1F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结合语义、指标与项目间关系，从多维度构建图网络。</a:t>
            </a:r>
            <a:endParaRPr lang="zh-CN" altLang="en-US" sz="2000" b="1" dirty="0">
              <a:solidFill>
                <a:srgbClr val="5DB1FB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7" name="Text Placeholder 8"/>
          <p:cNvSpPr/>
          <p:nvPr/>
        </p:nvSpPr>
        <p:spPr>
          <a:xfrm>
            <a:off x="4856480" y="4422775"/>
            <a:ext cx="2171700" cy="2667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5DB1FB"/>
                </a:solidFill>
                <a:latin typeface="Original Garamond Std Roman" charset="0"/>
                <a:cs typeface="Original Garamond Std Roman" charset="0"/>
                <a:sym typeface="Original Garamond Std Roman" charset="0"/>
              </a:rPr>
              <a:t>Multi-dimensional Correlation Algorithm</a:t>
            </a:r>
            <a:endParaRPr lang="en-US" altLang="zh-CN" sz="1400" b="1" dirty="0">
              <a:solidFill>
                <a:srgbClr val="5DB1FB"/>
              </a:solidFill>
              <a:latin typeface="Original Garamond Std Roman" charset="0"/>
              <a:cs typeface="Original Garamond Std Roman" charset="0"/>
              <a:sym typeface="Original Garamond Std Roman" charset="0"/>
            </a:endParaRPr>
          </a:p>
        </p:txBody>
      </p:sp>
      <p:sp>
        <p:nvSpPr>
          <p:cNvPr id="8" name="Text Placeholder 6"/>
          <p:cNvSpPr/>
          <p:nvPr/>
        </p:nvSpPr>
        <p:spPr>
          <a:xfrm>
            <a:off x="7820660" y="4057333"/>
            <a:ext cx="2176463" cy="2667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Original Garamond Std Roman" charset="0"/>
              </a:rPr>
              <a:t>交互感体验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  <a:cs typeface="Original Garamond Std Roman" charset="0"/>
            </a:endParaRPr>
          </a:p>
        </p:txBody>
      </p:sp>
      <p:sp>
        <p:nvSpPr>
          <p:cNvPr id="9" name="Text Placeholder 7"/>
          <p:cNvSpPr/>
          <p:nvPr/>
        </p:nvSpPr>
        <p:spPr>
          <a:xfrm>
            <a:off x="7839075" y="4919345"/>
            <a:ext cx="2242185" cy="85979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5DB1F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利用</a:t>
            </a:r>
            <a:r>
              <a:rPr lang="en-US" altLang="zh-CN" sz="2000" b="1" dirty="0">
                <a:solidFill>
                  <a:srgbClr val="5DB1F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EasyGraph </a:t>
            </a:r>
            <a:r>
              <a:rPr lang="zh-CN" altLang="en-US" sz="2000" b="1" dirty="0">
                <a:solidFill>
                  <a:srgbClr val="5DB1F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高性能渲染，直观向用户展示开源项目关联。</a:t>
            </a:r>
            <a:endParaRPr lang="zh-CN" altLang="en-US" sz="2000" b="1" dirty="0">
              <a:solidFill>
                <a:srgbClr val="5DB1FB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0" name="Text Placeholder 8"/>
          <p:cNvSpPr/>
          <p:nvPr/>
        </p:nvSpPr>
        <p:spPr>
          <a:xfrm>
            <a:off x="7426325" y="4422775"/>
            <a:ext cx="2987040" cy="2667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5DB1FB"/>
                </a:solidFill>
                <a:latin typeface="Original Garamond Std Roman" charset="0"/>
                <a:cs typeface="Original Garamond Std Roman" charset="0"/>
                <a:sym typeface="Original Garamond Std Roman" charset="0"/>
              </a:rPr>
              <a:t>Interactive Experience</a:t>
            </a:r>
            <a:endParaRPr lang="en-US" altLang="zh-CN" sz="1400" b="1" dirty="0">
              <a:solidFill>
                <a:srgbClr val="5DB1FB"/>
              </a:solidFill>
              <a:latin typeface="Original Garamond Std Roman" charset="0"/>
              <a:cs typeface="Original Garamond Std Roman" charset="0"/>
              <a:sym typeface="Original Garamond Std Roman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3780" y="2328545"/>
            <a:ext cx="1653540" cy="155130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65" y="2255520"/>
            <a:ext cx="2080260" cy="161988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7861935" y="2328545"/>
            <a:ext cx="2139950" cy="14706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5" name="Rectangle 4"/>
          <p:cNvSpPr/>
          <p:nvPr/>
        </p:nvSpPr>
        <p:spPr>
          <a:xfrm>
            <a:off x="0" y="0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45080" y="-6985"/>
            <a:ext cx="9681845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2435860" y="6413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405755" y="5461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870190" y="5080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</a:t>
            </a:r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24" name="Picture 68" descr="华东师范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28" name="TextBox 1"/>
          <p:cNvSpPr txBox="1"/>
          <p:nvPr/>
        </p:nvSpPr>
        <p:spPr>
          <a:xfrm>
            <a:off x="-111125" y="4953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1"/>
              </a:solidFill>
              <a:latin typeface="+mj-lt"/>
              <a:cs typeface="Active SemiBold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蓝色简约科技风科技发展峰会宣传微信公众号封面"/>
          <p:cNvPicPr>
            <a:picLocks noChangeAspect="1"/>
          </p:cNvPicPr>
          <p:nvPr/>
        </p:nvPicPr>
        <p:blipFill>
          <a:blip r:embed="rId1"/>
          <a:srcRect l="22600" r="30119"/>
          <a:stretch>
            <a:fillRect/>
          </a:stretch>
        </p:blipFill>
        <p:spPr>
          <a:xfrm>
            <a:off x="-3644265" y="3881755"/>
            <a:ext cx="8651240" cy="7786370"/>
          </a:xfrm>
          <a:prstGeom prst="rect">
            <a:avLst/>
          </a:prstGeom>
        </p:spPr>
      </p:pic>
      <p:sp>
        <p:nvSpPr>
          <p:cNvPr id="7" name="Freeform: Shape 27"/>
          <p:cNvSpPr/>
          <p:nvPr/>
        </p:nvSpPr>
        <p:spPr>
          <a:xfrm rot="10800000">
            <a:off x="7763799" y="3751174"/>
            <a:ext cx="4574731" cy="3116122"/>
          </a:xfrm>
          <a:custGeom>
            <a:avLst/>
            <a:gdLst>
              <a:gd name="connsiteX0" fmla="*/ 3810 w 5520690"/>
              <a:gd name="connsiteY0" fmla="*/ 0 h 3760471"/>
              <a:gd name="connsiteX1" fmla="*/ 250711 w 5520690"/>
              <a:gd name="connsiteY1" fmla="*/ 0 h 3760471"/>
              <a:gd name="connsiteX2" fmla="*/ 5266169 w 5520690"/>
              <a:gd name="connsiteY2" fmla="*/ 0 h 3760471"/>
              <a:gd name="connsiteX3" fmla="*/ 5520690 w 5520690"/>
              <a:gd name="connsiteY3" fmla="*/ 0 h 3760471"/>
              <a:gd name="connsiteX4" fmla="*/ 5520690 w 5520690"/>
              <a:gd name="connsiteY4" fmla="*/ 2354580 h 3760471"/>
              <a:gd name="connsiteX5" fmla="*/ 5516880 w 5520690"/>
              <a:gd name="connsiteY5" fmla="*/ 2354580 h 3760471"/>
              <a:gd name="connsiteX6" fmla="*/ 5516880 w 5520690"/>
              <a:gd name="connsiteY6" fmla="*/ 3509760 h 3760471"/>
              <a:gd name="connsiteX7" fmla="*/ 5266169 w 5520690"/>
              <a:gd name="connsiteY7" fmla="*/ 3760471 h 3760471"/>
              <a:gd name="connsiteX8" fmla="*/ 250711 w 5520690"/>
              <a:gd name="connsiteY8" fmla="*/ 3760471 h 3760471"/>
              <a:gd name="connsiteX9" fmla="*/ 0 w 5520690"/>
              <a:gd name="connsiteY9" fmla="*/ 3509760 h 3760471"/>
              <a:gd name="connsiteX10" fmla="*/ 0 w 5520690"/>
              <a:gd name="connsiteY10" fmla="*/ 250711 h 3760471"/>
              <a:gd name="connsiteX11" fmla="*/ 3810 w 5520690"/>
              <a:gd name="connsiteY11" fmla="*/ 231839 h 376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0690" h="3760471">
                <a:moveTo>
                  <a:pt x="3810" y="0"/>
                </a:moveTo>
                <a:lnTo>
                  <a:pt x="250711" y="0"/>
                </a:lnTo>
                <a:lnTo>
                  <a:pt x="5266169" y="0"/>
                </a:lnTo>
                <a:lnTo>
                  <a:pt x="5520690" y="0"/>
                </a:lnTo>
                <a:lnTo>
                  <a:pt x="5520690" y="2354580"/>
                </a:lnTo>
                <a:lnTo>
                  <a:pt x="5516880" y="2354580"/>
                </a:lnTo>
                <a:lnTo>
                  <a:pt x="5516880" y="3509760"/>
                </a:lnTo>
                <a:cubicBezTo>
                  <a:pt x="5516880" y="3648224"/>
                  <a:pt x="5404633" y="3760471"/>
                  <a:pt x="5266169" y="3760471"/>
                </a:cubicBezTo>
                <a:lnTo>
                  <a:pt x="250711" y="3760471"/>
                </a:lnTo>
                <a:cubicBezTo>
                  <a:pt x="112247" y="3760471"/>
                  <a:pt x="0" y="3648224"/>
                  <a:pt x="0" y="3509760"/>
                </a:cubicBezTo>
                <a:lnTo>
                  <a:pt x="0" y="250711"/>
                </a:lnTo>
                <a:lnTo>
                  <a:pt x="3810" y="2318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7917536" y="4010889"/>
            <a:ext cx="4165657" cy="284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9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Active SemiBold" charset="0"/>
              </a:rPr>
              <a:t>02</a:t>
            </a:r>
            <a:endParaRPr lang="en-US" sz="199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Active SemiBold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628650" y="2808052"/>
            <a:ext cx="6900546" cy="297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4800" b="1">
                <a:solidFill>
                  <a:schemeClr val="accent1"/>
                </a:solidFill>
                <a:latin typeface="+mj-lt"/>
                <a:cs typeface="Space Grotesk SemiBold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ID" dirty="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  <a:cs typeface="Active SemiBold" charset="0"/>
              </a:rPr>
              <a:t>Te</a:t>
            </a:r>
            <a:r>
              <a:rPr lang="en-ID" dirty="0">
                <a:latin typeface="等线 Light" panose="02010600030101010101" charset="-122"/>
                <a:ea typeface="等线 Light" panose="02010600030101010101" charset="-122"/>
                <a:cs typeface="Active SemiBold" charset="0"/>
                <a:sym typeface="+mn-ea"/>
              </a:rPr>
              <a:t>chnical Architecture </a:t>
            </a:r>
            <a:endParaRPr lang="en-ID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  <a:cs typeface="Active SemiBold" charset="0"/>
            </a:endParaRPr>
          </a:p>
          <a:p>
            <a:pPr>
              <a:lnSpc>
                <a:spcPct val="130000"/>
              </a:lnSpc>
            </a:pPr>
            <a:r>
              <a:rPr lang="en-ID" dirty="0">
                <a:latin typeface="等线 Light" panose="02010600030101010101" charset="-122"/>
                <a:ea typeface="等线 Light" panose="02010600030101010101" charset="-122"/>
                <a:cs typeface="Active SemiBold" charset="0"/>
                <a:sym typeface="+mn-ea"/>
              </a:rPr>
              <a:t>&amp; Core Innovations</a:t>
            </a:r>
            <a:endParaRPr lang="en-ID" dirty="0">
              <a:solidFill>
                <a:schemeClr val="accent1"/>
              </a:solidFill>
              <a:latin typeface="等线 Light" panose="02010600030101010101" charset="-122"/>
              <a:ea typeface="等线 Light" panose="02010600030101010101" charset="-122"/>
              <a:cs typeface="Active SemiBold" charset="0"/>
            </a:endParaRPr>
          </a:p>
          <a:p>
            <a:pPr>
              <a:lnSpc>
                <a:spcPct val="130000"/>
              </a:lnSpc>
            </a:pPr>
            <a:endParaRPr lang="en-ID" dirty="0">
              <a:latin typeface="等线 Light" panose="02010600030101010101" charset="-122"/>
              <a:ea typeface="等线 Light" panose="02010600030101010101" charset="-122"/>
              <a:cs typeface="Active SemiBold" charset="0"/>
            </a:endParaRPr>
          </a:p>
        </p:txBody>
      </p:sp>
      <p:sp>
        <p:nvSpPr>
          <p:cNvPr id="16" name="Rectangle: Rounded Corners 9"/>
          <p:cNvSpPr/>
          <p:nvPr/>
        </p:nvSpPr>
        <p:spPr>
          <a:xfrm>
            <a:off x="706755" y="5797550"/>
            <a:ext cx="2738967" cy="511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0" name="Oval 10"/>
          <p:cNvSpPr/>
          <p:nvPr/>
        </p:nvSpPr>
        <p:spPr>
          <a:xfrm>
            <a:off x="3599459" y="5797550"/>
            <a:ext cx="511175" cy="5111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sp>
        <p:nvSpPr>
          <p:cNvPr id="21" name="任意形状 658"/>
          <p:cNvSpPr/>
          <p:nvPr/>
        </p:nvSpPr>
        <p:spPr>
          <a:xfrm>
            <a:off x="3747163" y="5947900"/>
            <a:ext cx="220000" cy="2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lose/>
                <a:moveTo>
                  <a:pt x="10800" y="19440"/>
                </a:moveTo>
                <a:cubicBezTo>
                  <a:pt x="15572" y="19440"/>
                  <a:pt x="19440" y="15572"/>
                  <a:pt x="19440" y="10800"/>
                </a:cubicBezTo>
                <a:cubicBezTo>
                  <a:pt x="19440" y="6028"/>
                  <a:pt x="15572" y="2160"/>
                  <a:pt x="10800" y="2160"/>
                </a:cubicBezTo>
                <a:cubicBezTo>
                  <a:pt x="6028" y="2160"/>
                  <a:pt x="2160" y="6028"/>
                  <a:pt x="2160" y="10800"/>
                </a:cubicBezTo>
                <a:cubicBezTo>
                  <a:pt x="2160" y="15572"/>
                  <a:pt x="6028" y="19440"/>
                  <a:pt x="10800" y="19440"/>
                </a:cubicBezTo>
                <a:close/>
                <a:moveTo>
                  <a:pt x="9720" y="15120"/>
                </a:moveTo>
                <a:lnTo>
                  <a:pt x="6480" y="15120"/>
                </a:lnTo>
                <a:lnTo>
                  <a:pt x="6480" y="6480"/>
                </a:lnTo>
                <a:lnTo>
                  <a:pt x="9720" y="6480"/>
                </a:lnTo>
                <a:lnTo>
                  <a:pt x="9720" y="4320"/>
                </a:lnTo>
                <a:lnTo>
                  <a:pt x="11880" y="4320"/>
                </a:lnTo>
                <a:lnTo>
                  <a:pt x="11880" y="6480"/>
                </a:lnTo>
                <a:lnTo>
                  <a:pt x="12960" y="6480"/>
                </a:lnTo>
                <a:cubicBezTo>
                  <a:pt x="14451" y="6480"/>
                  <a:pt x="15660" y="7689"/>
                  <a:pt x="15660" y="9180"/>
                </a:cubicBezTo>
                <a:cubicBezTo>
                  <a:pt x="15660" y="9764"/>
                  <a:pt x="15470" y="10333"/>
                  <a:pt x="15120" y="10800"/>
                </a:cubicBezTo>
                <a:cubicBezTo>
                  <a:pt x="16015" y="11993"/>
                  <a:pt x="15773" y="13685"/>
                  <a:pt x="14580" y="14580"/>
                </a:cubicBezTo>
                <a:cubicBezTo>
                  <a:pt x="14113" y="14931"/>
                  <a:pt x="13544" y="15120"/>
                  <a:pt x="12960" y="15120"/>
                </a:cubicBezTo>
                <a:lnTo>
                  <a:pt x="11880" y="15120"/>
                </a:lnTo>
                <a:lnTo>
                  <a:pt x="11880" y="17280"/>
                </a:lnTo>
                <a:lnTo>
                  <a:pt x="9720" y="17280"/>
                </a:lnTo>
                <a:lnTo>
                  <a:pt x="9720" y="15120"/>
                </a:lnTo>
                <a:close/>
                <a:moveTo>
                  <a:pt x="8640" y="11880"/>
                </a:moveTo>
                <a:lnTo>
                  <a:pt x="8640" y="12960"/>
                </a:lnTo>
                <a:lnTo>
                  <a:pt x="12960" y="12960"/>
                </a:lnTo>
                <a:cubicBezTo>
                  <a:pt x="13258" y="12960"/>
                  <a:pt x="13500" y="12718"/>
                  <a:pt x="13500" y="12420"/>
                </a:cubicBezTo>
                <a:cubicBezTo>
                  <a:pt x="13500" y="12122"/>
                  <a:pt x="13258" y="11880"/>
                  <a:pt x="12960" y="11880"/>
                </a:cubicBezTo>
                <a:lnTo>
                  <a:pt x="8640" y="11880"/>
                </a:lnTo>
                <a:close/>
                <a:moveTo>
                  <a:pt x="8640" y="8640"/>
                </a:moveTo>
                <a:lnTo>
                  <a:pt x="8640" y="9720"/>
                </a:lnTo>
                <a:lnTo>
                  <a:pt x="12960" y="9720"/>
                </a:lnTo>
                <a:cubicBezTo>
                  <a:pt x="13258" y="9720"/>
                  <a:pt x="13500" y="9478"/>
                  <a:pt x="13500" y="9180"/>
                </a:cubicBezTo>
                <a:cubicBezTo>
                  <a:pt x="13500" y="8882"/>
                  <a:pt x="13258" y="8640"/>
                  <a:pt x="12960" y="8640"/>
                </a:cubicBezTo>
                <a:lnTo>
                  <a:pt x="8640" y="864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>
              <a:latin typeface="Saturday Sans Regular" charset="0"/>
              <a:sym typeface="Saturday Sans Regular" charset="0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854907" y="5909572"/>
            <a:ext cx="2442662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algn="ctr"/>
            <a:r>
              <a:rPr lang="en-US" altLang="en-ID" sz="1400" dirty="0">
                <a:solidFill>
                  <a:schemeClr val="accent1"/>
                </a:solidFill>
              </a:rPr>
              <a:t>Part 2</a:t>
            </a:r>
            <a:endParaRPr lang="en-US" altLang="en-ID" sz="14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4230" y="1465580"/>
            <a:ext cx="83610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dirty="0">
                <a:solidFill>
                  <a:schemeClr val="accent1"/>
                </a:solidFill>
                <a:latin typeface="方正大标宋简体" panose="02000000000000000000" charset="-122"/>
                <a:ea typeface="方正大标宋简体" panose="02000000000000000000" charset="-122"/>
                <a:sym typeface="+mn-ea"/>
              </a:rPr>
              <a:t>技术架构与核心创新</a:t>
            </a:r>
            <a:endParaRPr lang="zh-CN" altLang="en-US" sz="6600" dirty="0">
              <a:solidFill>
                <a:schemeClr val="accent1"/>
              </a:solidFill>
              <a:latin typeface="方正大标宋简体" panose="02000000000000000000" charset="-122"/>
              <a:ea typeface="方正大标宋简体" panose="02000000000000000000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254571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</a:t>
            </a:r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pic>
        <p:nvPicPr>
          <p:cNvPr id="4" name="图片 3" descr="蓝色简约科技风科技发展峰会宣传微信公众号封面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95" y="233680"/>
            <a:ext cx="8572500" cy="3648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254571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</a:t>
            </a:r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pic>
        <p:nvPicPr>
          <p:cNvPr id="10" name="图片 9" descr="Data Acquisition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" y="680720"/>
            <a:ext cx="12061825" cy="678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254571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</a:t>
            </a:r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06980" y="1805940"/>
            <a:ext cx="459740" cy="368300"/>
          </a:xfrm>
          <a:prstGeom prst="rect">
            <a:avLst/>
          </a:prstGeom>
          <a:noFill/>
        </p:spPr>
        <p:txBody>
          <a:bodyPr vert="mongolianVert" wrap="square" rtlCol="0">
            <a:spAutoFit/>
          </a:bodyPr>
          <a:p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0220" y="991870"/>
            <a:ext cx="1014095" cy="517207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pPr algn="ctr"/>
            <a:r>
              <a:rPr lang="zh-CN" altLang="en-US" sz="4000">
                <a:latin typeface="WPS灵秀黑" charset="-122"/>
                <a:ea typeface="WPS灵秀黑" charset="-122"/>
              </a:rPr>
              <a:t>数据分层采集</a:t>
            </a:r>
            <a:r>
              <a:rPr lang="zh-CN" altLang="en-US" sz="4000">
                <a:latin typeface="WPS灵秀黑" charset="-122"/>
                <a:ea typeface="WPS灵秀黑" charset="-122"/>
              </a:rPr>
              <a:t>技术思路</a:t>
            </a:r>
            <a:endParaRPr lang="zh-CN" altLang="en-US" sz="4000">
              <a:latin typeface="WPS灵秀黑" charset="-122"/>
              <a:ea typeface="WPS灵秀黑" charset="-122"/>
            </a:endParaRPr>
          </a:p>
        </p:txBody>
      </p:sp>
      <p:sp>
        <p:nvSpPr>
          <p:cNvPr id="15" name="Freeform: Shape 14"/>
          <p:cNvSpPr/>
          <p:nvPr/>
        </p:nvSpPr>
        <p:spPr>
          <a:xfrm rot="10800000">
            <a:off x="-143037" y="1086161"/>
            <a:ext cx="2279514" cy="4526604"/>
          </a:xfrm>
          <a:custGeom>
            <a:avLst/>
            <a:gdLst>
              <a:gd name="connsiteX0" fmla="*/ 2263302 w 2279514"/>
              <a:gd name="connsiteY0" fmla="*/ 0 h 4526604"/>
              <a:gd name="connsiteX1" fmla="*/ 2279514 w 2279514"/>
              <a:gd name="connsiteY1" fmla="*/ 819 h 4526604"/>
              <a:gd name="connsiteX2" fmla="*/ 2279514 w 2279514"/>
              <a:gd name="connsiteY2" fmla="*/ 4525786 h 4526604"/>
              <a:gd name="connsiteX3" fmla="*/ 2263302 w 2279514"/>
              <a:gd name="connsiteY3" fmla="*/ 4526604 h 4526604"/>
              <a:gd name="connsiteX4" fmla="*/ 0 w 2279514"/>
              <a:gd name="connsiteY4" fmla="*/ 2263302 h 4526604"/>
              <a:gd name="connsiteX5" fmla="*/ 2263302 w 2279514"/>
              <a:gd name="connsiteY5" fmla="*/ 0 h 452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9514" h="4526604">
                <a:moveTo>
                  <a:pt x="2263302" y="0"/>
                </a:moveTo>
                <a:lnTo>
                  <a:pt x="2279514" y="819"/>
                </a:lnTo>
                <a:lnTo>
                  <a:pt x="2279514" y="4525786"/>
                </a:lnTo>
                <a:lnTo>
                  <a:pt x="2263302" y="4526604"/>
                </a:lnTo>
                <a:cubicBezTo>
                  <a:pt x="1013315" y="4526604"/>
                  <a:pt x="0" y="3513289"/>
                  <a:pt x="0" y="2263302"/>
                </a:cubicBezTo>
                <a:cubicBezTo>
                  <a:pt x="0" y="1013315"/>
                  <a:pt x="1013315" y="0"/>
                  <a:pt x="2263302" y="0"/>
                </a:cubicBezTo>
                <a:close/>
              </a:path>
            </a:pathLst>
          </a:cu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  <p:pic>
        <p:nvPicPr>
          <p:cNvPr id="4" name="图片 3" descr="Data Acquisition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5" y="3112135"/>
            <a:ext cx="5981700" cy="3364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8370" y="858520"/>
            <a:ext cx="906780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　　数据拉取技术路线以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“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双源融合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分层差异化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为核心，通过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OpenDigger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官方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Top300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历史行为数据与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2023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年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3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月后全量仓库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冷门仓库的自建语义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/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实时数据协同，先调用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OpenDigger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批量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API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拉取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repo_id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Star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数等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5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个极简静态字段，基于初版优先度（仅基础分）完成核心层（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≥8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分）、普通层（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5~8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分）、轻量层（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&lt;5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分）分层，再针对核心层全量拉取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20 +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字段（含时序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/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关联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/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语义数据）、普通层拉取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8 +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核心字段、轻量层仅保留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3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个基础字段，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结合多线程批量调用、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IoTDB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时序压缩、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Redis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缓存优化拉取效率，通过失败重试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+ </a:t>
            </a:r>
            <a:endParaRPr lang="en-US" altLang="zh-CN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降级拉取保障数据完整性，同步补充隐性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关联边与语义关联边增强数据价值，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最终输出分层数据集支撑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优先度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计算与可视化，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后续通过每日增量、每月关系更新、季度语义更新实现动态维护。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635" y="-6985"/>
            <a:ext cx="12227560" cy="545465"/>
          </a:xfrm>
          <a:prstGeom prst="rect">
            <a:avLst/>
          </a:prstGeom>
          <a:solidFill>
            <a:srgbClr val="D8E8FD">
              <a:alpha val="5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2545715" y="-6985"/>
            <a:ext cx="2545715" cy="538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Saturday Sans Regular" charset="0"/>
              <a:sym typeface="Saturday Sans Regular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366010" y="5651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Active SemiBold" charset="0"/>
              </a:rPr>
              <a:t>02</a:t>
            </a:r>
            <a:endParaRPr lang="en-US" sz="2800" b="1" dirty="0">
              <a:solidFill>
                <a:schemeClr val="tx1"/>
              </a:solidFill>
              <a:latin typeface="+mj-lt"/>
              <a:cs typeface="Active SemiBold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168265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03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800340" y="66040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  <a:cs typeface="Active SemiBold" charset="0"/>
              </a:rPr>
              <a:t>04</a:t>
            </a:r>
            <a:endParaRPr lang="en-US" sz="2800" b="1" dirty="0">
              <a:solidFill>
                <a:schemeClr val="accent2"/>
              </a:solidFill>
              <a:latin typeface="+mj-lt"/>
              <a:cs typeface="Active SemiBold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-219710" y="48895"/>
            <a:ext cx="123317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90000"/>
                  </a:schemeClr>
                </a:solidFill>
                <a:latin typeface="+mj-lt"/>
                <a:cs typeface="Active SemiBold" charset="0"/>
              </a:rPr>
              <a:t>01</a:t>
            </a:r>
            <a:endParaRPr lang="en-US" sz="2800" b="1" dirty="0">
              <a:solidFill>
                <a:schemeClr val="accent2">
                  <a:lumMod val="90000"/>
                </a:schemeClr>
              </a:solidFill>
              <a:latin typeface="+mj-lt"/>
              <a:cs typeface="Active SemiBold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0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项目简介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39465" y="6921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技术创新</a:t>
            </a:r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39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预期</a:t>
            </a:r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功能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2065" y="51435"/>
            <a:ext cx="154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9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未来展望</a:t>
            </a:r>
            <a:endParaRPr lang="zh-CN" altLang="en-US" b="1">
              <a:solidFill>
                <a:schemeClr val="accent2">
                  <a:lumMod val="9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41" name="Picture 68" descr="华东师范大学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0335" y="70485"/>
            <a:ext cx="1761490" cy="377190"/>
          </a:xfrm>
          <a:prstGeom prst="rect">
            <a:avLst/>
          </a:prstGeom>
        </p:spPr>
      </p:pic>
      <p:pic>
        <p:nvPicPr>
          <p:cNvPr id="2" name="图片 1" descr="Data Acquisition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61950"/>
            <a:ext cx="10939145" cy="6153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06980" y="1805940"/>
            <a:ext cx="459740" cy="368300"/>
          </a:xfrm>
          <a:prstGeom prst="rect">
            <a:avLst/>
          </a:prstGeom>
          <a:noFill/>
        </p:spPr>
        <p:txBody>
          <a:bodyPr vert="mongolianVert" wrap="square" rtlCol="0">
            <a:spAutoFit/>
          </a:bodyPr>
          <a:p>
            <a:endParaRPr lang="zh-CN" altLang="en-US">
              <a:latin typeface="Saturday Sans Regular" charset="0"/>
              <a:sym typeface="Saturday Sans Regular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5655" y="991870"/>
            <a:ext cx="1014095" cy="517207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pPr algn="ctr"/>
            <a:r>
              <a:rPr lang="zh-CN" altLang="en-US" sz="4000">
                <a:latin typeface="WPS灵秀黑" charset="-122"/>
                <a:ea typeface="WPS灵秀黑" charset="-122"/>
              </a:rPr>
              <a:t>多维动态权重优先度</a:t>
            </a:r>
            <a:endParaRPr lang="zh-CN" altLang="en-US" sz="4000">
              <a:latin typeface="WPS灵秀黑" charset="-122"/>
              <a:ea typeface="WPS灵秀黑" charset="-122"/>
            </a:endParaRPr>
          </a:p>
          <a:p>
            <a:pPr algn="ctr"/>
            <a:r>
              <a:rPr lang="zh-CN" altLang="en-US" sz="4000">
                <a:latin typeface="WPS灵秀黑" charset="-122"/>
                <a:ea typeface="WPS灵秀黑" charset="-122"/>
              </a:rPr>
              <a:t>算法模型</a:t>
            </a:r>
            <a:endParaRPr lang="zh-CN" altLang="en-US" sz="4000">
              <a:latin typeface="WPS灵秀黑" charset="-122"/>
              <a:ea typeface="WPS灵秀黑" charset="-122"/>
            </a:endParaRPr>
          </a:p>
        </p:txBody>
      </p:sp>
      <p:sp>
        <p:nvSpPr>
          <p:cNvPr id="15" name="Freeform: Shape 14"/>
          <p:cNvSpPr/>
          <p:nvPr/>
        </p:nvSpPr>
        <p:spPr>
          <a:xfrm rot="10800000">
            <a:off x="-143037" y="1086161"/>
            <a:ext cx="2279514" cy="4526604"/>
          </a:xfrm>
          <a:custGeom>
            <a:avLst/>
            <a:gdLst>
              <a:gd name="connsiteX0" fmla="*/ 2263302 w 2279514"/>
              <a:gd name="connsiteY0" fmla="*/ 0 h 4526604"/>
              <a:gd name="connsiteX1" fmla="*/ 2279514 w 2279514"/>
              <a:gd name="connsiteY1" fmla="*/ 819 h 4526604"/>
              <a:gd name="connsiteX2" fmla="*/ 2279514 w 2279514"/>
              <a:gd name="connsiteY2" fmla="*/ 4525786 h 4526604"/>
              <a:gd name="connsiteX3" fmla="*/ 2263302 w 2279514"/>
              <a:gd name="connsiteY3" fmla="*/ 4526604 h 4526604"/>
              <a:gd name="connsiteX4" fmla="*/ 0 w 2279514"/>
              <a:gd name="connsiteY4" fmla="*/ 2263302 h 4526604"/>
              <a:gd name="connsiteX5" fmla="*/ 2263302 w 2279514"/>
              <a:gd name="connsiteY5" fmla="*/ 0 h 452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9514" h="4526604">
                <a:moveTo>
                  <a:pt x="2263302" y="0"/>
                </a:moveTo>
                <a:lnTo>
                  <a:pt x="2279514" y="819"/>
                </a:lnTo>
                <a:lnTo>
                  <a:pt x="2279514" y="4525786"/>
                </a:lnTo>
                <a:lnTo>
                  <a:pt x="2263302" y="4526604"/>
                </a:lnTo>
                <a:cubicBezTo>
                  <a:pt x="1013315" y="4526604"/>
                  <a:pt x="0" y="3513289"/>
                  <a:pt x="0" y="2263302"/>
                </a:cubicBezTo>
                <a:cubicBezTo>
                  <a:pt x="0" y="1013315"/>
                  <a:pt x="1013315" y="0"/>
                  <a:pt x="2263302" y="0"/>
                </a:cubicBezTo>
                <a:close/>
              </a:path>
            </a:pathLst>
          </a:cu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latin typeface="Saturday Sans Regular" charset="0"/>
              <a:sym typeface="Saturday Sans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0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1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2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3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4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5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6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7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8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19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2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20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21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22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23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24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25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26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27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28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29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3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30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31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32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33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34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35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36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37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38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39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40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1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2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3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4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5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6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7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8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49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5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50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51.xml><?xml version="1.0" encoding="utf-8"?>
<p:tagLst xmlns:p="http://schemas.openxmlformats.org/presentationml/2006/main">
  <p:tag name="KSO_WM_DIAGRAM_VIRTUALLY_FRAME" val="{&quot;height&quot;:363.05039370078737,&quot;left&quot;:33.100078740157485,&quot;top&quot;:138.7996062992126,&quot;width&quot;:872.1498425196849}"/>
</p:tagLst>
</file>

<file path=ppt/tags/tag52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53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54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55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56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57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58.xml><?xml version="1.0" encoding="utf-8"?>
<p:tagLst xmlns:p="http://schemas.openxmlformats.org/presentationml/2006/main">
  <p:tag name="KSO_WM_DIAGRAM_VIRTUALLY_FRAME" val="{&quot;height&quot;:306,&quot;left&quot;:54.75,&quot;top&quot;:131.5,&quot;width&quot;:319.65}"/>
</p:tagLst>
</file>

<file path=ppt/tags/tag6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7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8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ags/tag9.xml><?xml version="1.0" encoding="utf-8"?>
<p:tagLst xmlns:p="http://schemas.openxmlformats.org/presentationml/2006/main">
  <p:tag name="KSO_WM_DIAGRAM_VIRTUALLY_FRAME" val="{&quot;height&quot;:540,&quot;left&quot;:0,&quot;top&quot;:0,&quot;width&quot;:960}"/>
</p:tagLst>
</file>

<file path=ppt/theme/theme1.xml><?xml version="1.0" encoding="utf-8"?>
<a:theme xmlns:a="http://schemas.openxmlformats.org/drawingml/2006/main" name="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61346"/>
      </a:accent1>
      <a:accent2>
        <a:srgbClr val="9FC4F9"/>
      </a:accent2>
      <a:accent3>
        <a:srgbClr val="E7FFB2"/>
      </a:accent3>
      <a:accent4>
        <a:srgbClr val="EB5B33"/>
      </a:accent4>
      <a:accent5>
        <a:srgbClr val="FAE5E7"/>
      </a:accent5>
      <a:accent6>
        <a:srgbClr val="F7AD19"/>
      </a:accent6>
      <a:hlink>
        <a:srgbClr val="0563C1"/>
      </a:hlink>
      <a:folHlink>
        <a:srgbClr val="954F72"/>
      </a:folHlink>
    </a:clrScheme>
    <a:fontScheme name="Custom 23">
      <a:majorFont>
        <a:latin typeface="SWMono"/>
        <a:ea typeface=""/>
        <a:cs typeface=""/>
      </a:majorFont>
      <a:minorFont>
        <a:latin typeface="Saturday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2904</Words>
  <Application>WPS 演示</Application>
  <PresentationFormat>宽屏</PresentationFormat>
  <Paragraphs>505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6" baseType="lpstr">
      <vt:lpstr>Arial</vt:lpstr>
      <vt:lpstr>宋体</vt:lpstr>
      <vt:lpstr>Wingdings</vt:lpstr>
      <vt:lpstr>Caveat Brush</vt:lpstr>
      <vt:lpstr>WPS灵秀黑</vt:lpstr>
      <vt:lpstr>Ev - YunYou</vt:lpstr>
      <vt:lpstr>等线 Light</vt:lpstr>
      <vt:lpstr>Space Grotesk SemiBold</vt:lpstr>
      <vt:lpstr>SWAstro</vt:lpstr>
      <vt:lpstr>汇文明朝体</vt:lpstr>
      <vt:lpstr>Active SemiBold</vt:lpstr>
      <vt:lpstr>微软雅黑</vt:lpstr>
      <vt:lpstr>方正大标宋简体</vt:lpstr>
      <vt:lpstr>仓耳非白 W01</vt:lpstr>
      <vt:lpstr>方正清刻本悦宋简体</vt:lpstr>
      <vt:lpstr>Calibri</vt:lpstr>
      <vt:lpstr>等线</vt:lpstr>
      <vt:lpstr>Original Garamond Std Roman</vt:lpstr>
      <vt:lpstr>Saturday Sans Regular</vt:lpstr>
      <vt:lpstr>SWMono</vt:lpstr>
      <vt:lpstr>Arial Unicode MS</vt:lpstr>
      <vt:lpstr>Caveat Brush</vt:lpstr>
      <vt:lpstr>Original Garamond Std Roman</vt:lpstr>
      <vt:lpstr>Garamond</vt:lpstr>
      <vt:lpstr>Crunch SemiBold</vt:lpstr>
      <vt:lpstr>微软雅黑 Light</vt:lpstr>
      <vt:lpstr>Bodoni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错误纠正</cp:lastModifiedBy>
  <cp:revision>36</cp:revision>
  <dcterms:created xsi:type="dcterms:W3CDTF">2025-04-07T09:17:00Z</dcterms:created>
  <dcterms:modified xsi:type="dcterms:W3CDTF">2025-12-31T08:08:01Z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B39CB9DD3875407194C007C35EC151A8_13</vt:lpwstr>
  </property>
</Properties>
</file>